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trictFirstAndLastChars="0" saveSubsetFonts="1" autoCompressPictures="0">
  <p:sldMasterIdLst>
    <p:sldMasterId id="2147484301" r:id="rId1"/>
  </p:sldMasterIdLst>
  <p:notesMasterIdLst>
    <p:notesMasterId r:id="rId4"/>
  </p:notesMasterIdLst>
  <p:handoutMasterIdLst>
    <p:handoutMasterId r:id="rId5"/>
  </p:handoutMasterIdLst>
  <p:sldIdLst>
    <p:sldId id="318" r:id="rId2"/>
    <p:sldId id="317" r:id="rId3"/>
  </p:sldIdLst>
  <p:sldSz cx="9144000" cy="6858000" type="screen4x3"/>
  <p:notesSz cx="6954838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5908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1816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67724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3633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79543" algn="l" defTabSz="911816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35451" algn="l" defTabSz="911816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191359" algn="l" defTabSz="911816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47269" algn="l" defTabSz="911816" rtl="0" eaLnBrk="1" latinLnBrk="0" hangingPunct="1">
      <a:defRPr sz="2000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253">
          <p15:clr>
            <a:srgbClr val="A4A3A4"/>
          </p15:clr>
        </p15:guide>
        <p15:guide id="2" orient="horz" pos="4044">
          <p15:clr>
            <a:srgbClr val="A4A3A4"/>
          </p15:clr>
        </p15:guide>
        <p15:guide id="3" orient="horz" pos="4181">
          <p15:clr>
            <a:srgbClr val="A4A3A4"/>
          </p15:clr>
        </p15:guide>
        <p15:guide id="4" pos="27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>
          <p15:clr>
            <a:srgbClr val="A4A3A4"/>
          </p15:clr>
        </p15:guide>
        <p15:guide id="2" pos="219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1"/>
    <a:srgbClr val="FFFFFF"/>
    <a:srgbClr val="0A1728"/>
    <a:srgbClr val="C70000"/>
    <a:srgbClr val="A90000"/>
    <a:srgbClr val="FCDDA4"/>
    <a:srgbClr val="D27A38"/>
    <a:srgbClr val="FFFF9B"/>
    <a:srgbClr val="38931B"/>
    <a:srgbClr val="1F6A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84" autoAdjust="0"/>
    <p:restoredTop sz="98285" autoAdjust="0"/>
  </p:normalViewPr>
  <p:slideViewPr>
    <p:cSldViewPr snapToGrid="0">
      <p:cViewPr>
        <p:scale>
          <a:sx n="200" d="100"/>
          <a:sy n="200" d="100"/>
        </p:scale>
        <p:origin x="-720" y="128"/>
      </p:cViewPr>
      <p:guideLst>
        <p:guide orient="horz" pos="1077"/>
        <p:guide orient="horz" pos="3100"/>
        <p:guide orient="horz" pos="4181"/>
        <p:guide pos="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1768" y="-120"/>
      </p:cViewPr>
      <p:guideLst>
        <p:guide orient="horz" pos="2932"/>
        <p:guide pos="219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commentAuthors" Target="commentAuthors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136" cy="46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7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1703" y="0"/>
            <a:ext cx="3013135" cy="46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7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4129"/>
            <a:ext cx="3013136" cy="46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7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1703" y="8844129"/>
            <a:ext cx="3013135" cy="46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ea typeface="ＭＳ Ｐゴシック" charset="-128"/>
              </a:defRPr>
            </a:lvl1pPr>
          </a:lstStyle>
          <a:p>
            <a:pPr>
              <a:defRPr/>
            </a:pPr>
            <a:fld id="{BCF209AB-327B-4EF9-B160-FF9A8A6DF0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8033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3136" cy="46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1703" y="0"/>
            <a:ext cx="3013135" cy="464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31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998" y="4422870"/>
            <a:ext cx="5100842" cy="4187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4129"/>
            <a:ext cx="3013136" cy="46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1703" y="8844129"/>
            <a:ext cx="3013135" cy="46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7C39EE72-446C-4E89-9D84-E30D697F6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2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ヒラギノ角ゴ Pro W3" pitchFamily="-109" charset="-128"/>
        <a:cs typeface="ヒラギノ角ゴ Pro W3" pitchFamily="-109" charset="-128"/>
      </a:defRPr>
    </a:lvl1pPr>
    <a:lvl2pPr marL="45590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ヒラギノ角ゴ Pro W3" pitchFamily="-65" charset="-128"/>
        <a:cs typeface="+mn-cs"/>
      </a:defRPr>
    </a:lvl2pPr>
    <a:lvl3pPr marL="91181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charset="-128"/>
        <a:cs typeface="ＭＳ Ｐゴシック" charset="-128"/>
      </a:defRPr>
    </a:lvl3pPr>
    <a:lvl4pPr marL="136772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charset="-128"/>
        <a:cs typeface="+mn-cs"/>
      </a:defRPr>
    </a:lvl4pPr>
    <a:lvl5pPr marL="182363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65" charset="0"/>
        <a:ea typeface="ＭＳ Ｐゴシック" charset="-128"/>
        <a:cs typeface="+mn-cs"/>
      </a:defRPr>
    </a:lvl5pPr>
    <a:lvl6pPr marL="2279543" algn="l" defTabSz="45590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5451" algn="l" defTabSz="45590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1359" algn="l" defTabSz="45590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7269" algn="l" defTabSz="45590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9350" y="698500"/>
            <a:ext cx="4657725" cy="3492500"/>
          </a:xfrm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Tell you a bit about NASA Science</a:t>
            </a:r>
            <a:r>
              <a:rPr lang="en-US" sz="2800" dirty="0" smtClean="0">
                <a:latin typeface="+mj-lt"/>
              </a:rPr>
              <a:t>.</a:t>
            </a:r>
            <a:endParaRPr lang="en-US" sz="2800" dirty="0">
              <a:latin typeface="+mj-lt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520" eaLnBrk="0" hangingPunct="0"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677" indent="-285645" defTabSz="931520" eaLnBrk="0" hangingPunct="0"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2pPr>
            <a:lvl3pPr marL="1142580" indent="-228516" defTabSz="931520" eaLnBrk="0" hangingPunct="0"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3pPr>
            <a:lvl4pPr marL="1599612" indent="-228516" defTabSz="931520" eaLnBrk="0" hangingPunct="0"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4pPr>
            <a:lvl5pPr marL="2056645" indent="-228516" defTabSz="931520" eaLnBrk="0" hangingPunct="0"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5pPr>
            <a:lvl6pPr marL="2513677" indent="-228516" defTabSz="93152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6pPr>
            <a:lvl7pPr marL="2970708" indent="-228516" defTabSz="93152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7pPr>
            <a:lvl8pPr marL="3427740" indent="-228516" defTabSz="93152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8pPr>
            <a:lvl9pPr marL="3884772" indent="-228516" defTabSz="93152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FF0000"/>
                </a:solidFill>
                <a:latin typeface="Arial" charset="0"/>
                <a:ea typeface="ＭＳ Ｐゴシック" charset="0"/>
              </a:defRPr>
            </a:lvl9pPr>
          </a:lstStyle>
          <a:p>
            <a:fld id="{C2EB3386-897E-4342-9F32-A4733495AE02}" type="slidenum">
              <a:rPr lang="en-US">
                <a:solidFill>
                  <a:srgbClr val="000000"/>
                </a:solidFill>
                <a:latin typeface="Times" charset="0"/>
              </a:rPr>
              <a:pPr/>
              <a:t>1</a:t>
            </a:fld>
            <a:endParaRPr lang="en-US">
              <a:solidFill>
                <a:srgbClr val="000000"/>
              </a:solidFill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680477" y="4715084"/>
            <a:ext cx="4298036" cy="361371"/>
          </a:xfrm>
        </p:spPr>
        <p:txBody>
          <a:bodyPr wrap="square" anchor="t">
            <a:spAutoFit/>
          </a:bodyPr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79590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965043" y="5235782"/>
            <a:ext cx="3723891" cy="307510"/>
          </a:xfrm>
        </p:spPr>
        <p:txBody>
          <a:bodyPr wrap="square">
            <a:spAutoFit/>
          </a:bodyPr>
          <a:lstStyle>
            <a:lvl1pPr marL="0" indent="0" algn="ctr">
              <a:buNone/>
              <a:defRPr sz="1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5908" indent="0">
              <a:buNone/>
              <a:defRPr sz="1800"/>
            </a:lvl2pPr>
            <a:lvl3pPr marL="911816" indent="0">
              <a:buNone/>
              <a:defRPr sz="1600"/>
            </a:lvl3pPr>
            <a:lvl4pPr marL="1367724" indent="0">
              <a:buNone/>
              <a:defRPr sz="1400"/>
            </a:lvl4pPr>
            <a:lvl5pPr marL="1823633" indent="0">
              <a:buNone/>
              <a:defRPr sz="1400"/>
            </a:lvl5pPr>
            <a:lvl6pPr marL="2279543" indent="0">
              <a:buNone/>
              <a:defRPr sz="1400"/>
            </a:lvl6pPr>
            <a:lvl7pPr marL="2735451" indent="0">
              <a:buNone/>
              <a:defRPr sz="1400"/>
            </a:lvl7pPr>
            <a:lvl8pPr marL="3191359" indent="0">
              <a:buNone/>
              <a:defRPr sz="1400"/>
            </a:lvl8pPr>
            <a:lvl9pPr marL="3647269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3613" y="1290655"/>
            <a:ext cx="3846512" cy="49752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2542" y="1290655"/>
            <a:ext cx="3846513" cy="497522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d"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2018" y="173789"/>
            <a:ext cx="9246017" cy="854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98513" y="1376946"/>
            <a:ext cx="7832725" cy="4669841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US" noProof="0" dirty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36358" y="6245225"/>
            <a:ext cx="2133600" cy="476250"/>
          </a:xfrm>
          <a:prstGeom prst="rect">
            <a:avLst/>
          </a:prstGeom>
        </p:spPr>
        <p:txBody>
          <a:bodyPr lIns="91185" tIns="45588" rIns="91185" bIns="45588"/>
          <a:lstStyle>
            <a:lvl1pPr eaLnBrk="0" hangingPunct="0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5BCB39C-229D-3248-AA7C-78DA8440E629}" type="datetime1">
              <a:rPr lang="en-US" smtClean="0"/>
              <a:pPr>
                <a:defRPr/>
              </a:pPr>
              <a:t>1/8/16</a:t>
            </a:fld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 dir="d"/>
  </p:transition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5662577"/>
      </p:ext>
    </p:extLst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0977470"/>
      </p:ext>
    </p:extLst>
  </p:cSld>
  <p:clrMapOvr>
    <a:masterClrMapping/>
  </p:clrMapOvr>
  <p:transition xmlns:p14="http://schemas.microsoft.com/office/powerpoint/2010/main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11591"/>
      </p:ext>
    </p:extLst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5_PPT_template.jp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29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0" y="288018"/>
            <a:ext cx="9144000" cy="61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88" rIns="91185" bIns="455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2292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430421"/>
            <a:ext cx="8488787" cy="4930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185" tIns="45588" rIns="91185" bIns="4558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185" tIns="45588" rIns="91185" bIns="45588" anchor="ctr"/>
          <a:lstStyle/>
          <a:p>
            <a:pPr eaLnBrk="0" hangingPunct="0">
              <a:defRPr/>
            </a:pPr>
            <a:endParaRPr lang="en-US">
              <a:solidFill>
                <a:schemeClr val="bg1"/>
              </a:solidFill>
              <a:latin typeface="Arial" charset="0"/>
              <a:ea typeface="+mn-ea"/>
            </a:endParaRPr>
          </a:p>
        </p:txBody>
      </p:sp>
      <p:sp>
        <p:nvSpPr>
          <p:cNvPr id="9" name="Rectangle 36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185" tIns="45588" rIns="91185" bIns="45588" anchor="ctr"/>
          <a:lstStyle/>
          <a:p>
            <a:pPr eaLnBrk="0" hangingPunct="0">
              <a:defRPr/>
            </a:pPr>
            <a:endParaRPr lang="en-US" dirty="0">
              <a:solidFill>
                <a:prstClr val="white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2" r:id="rId1"/>
    <p:sldLayoutId id="2147484303" r:id="rId2"/>
    <p:sldLayoutId id="2147484304" r:id="rId3"/>
    <p:sldLayoutId id="2147484305" r:id="rId4"/>
    <p:sldLayoutId id="2147484307" r:id="rId5"/>
    <p:sldLayoutId id="2147484308" r:id="rId6"/>
    <p:sldLayoutId id="2147484313" r:id="rId7"/>
    <p:sldLayoutId id="2147484443" r:id="rId8"/>
    <p:sldLayoutId id="2147484456" r:id="rId9"/>
    <p:sldLayoutId id="2147484469" r:id="rId10"/>
  </p:sldLayoutIdLst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0">
          <a:solidFill>
            <a:schemeClr val="bg1"/>
          </a:solidFill>
          <a:latin typeface="Arial"/>
          <a:ea typeface="ヒラギノ角ゴ Pro W3" pitchFamily="-109" charset="-128"/>
          <a:cs typeface="Arial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  <a:ea typeface="ヒラギノ角ゴ Pro W3" pitchFamily="-109" charset="-128"/>
          <a:cs typeface="ヒラギノ角ゴ Pro W3" pitchFamily="-109" charset="-128"/>
        </a:defRPr>
      </a:lvl5pPr>
      <a:lvl6pPr marL="455908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6pPr>
      <a:lvl7pPr marL="911816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7pPr>
      <a:lvl8pPr marL="1367724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8pPr>
      <a:lvl9pPr marL="1823633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pitchFamily="-65" charset="0"/>
        </a:defRPr>
      </a:lvl9pPr>
    </p:titleStyle>
    <p:bodyStyle>
      <a:lvl1pPr marL="281776" indent="-281776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lrTx/>
        <a:buFont typeface="Arial"/>
        <a:buChar char="•"/>
        <a:defRPr sz="2000">
          <a:solidFill>
            <a:srgbClr val="000000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634786" indent="-23903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Font typeface="Lucida Grande"/>
        <a:buChar char="-"/>
        <a:defRPr sz="1800">
          <a:solidFill>
            <a:srgbClr val="000000"/>
          </a:solidFill>
          <a:latin typeface="+mn-lt"/>
          <a:ea typeface="ヒラギノ角ゴ Pro W3" pitchFamily="-65" charset="-128"/>
        </a:defRPr>
      </a:lvl2pPr>
      <a:lvl3pPr marL="914988" indent="-166213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har char="•"/>
        <a:defRPr sz="1800">
          <a:solidFill>
            <a:srgbClr val="000000"/>
          </a:solidFill>
          <a:latin typeface="+mn-lt"/>
          <a:ea typeface="ＭＳ Ｐゴシック" charset="-128"/>
          <a:cs typeface="ＭＳ Ｐゴシック" charset="-128"/>
        </a:defRPr>
      </a:lvl3pPr>
      <a:lvl4pPr marL="1252164" indent="-223209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har char="–"/>
        <a:defRPr sz="1800">
          <a:solidFill>
            <a:srgbClr val="000000"/>
          </a:solidFill>
          <a:latin typeface="+mn-lt"/>
          <a:ea typeface="ＭＳ Ｐゴシック" charset="-128"/>
        </a:defRPr>
      </a:lvl4pPr>
      <a:lvl5pPr marL="1589346" indent="-223209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har char="»"/>
        <a:defRPr sz="1800">
          <a:solidFill>
            <a:srgbClr val="000000"/>
          </a:solidFill>
          <a:latin typeface="+mn-lt"/>
          <a:ea typeface="ＭＳ Ｐゴシック" charset="-128"/>
        </a:defRPr>
      </a:lvl5pPr>
      <a:lvl6pPr marL="2045256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6pPr>
      <a:lvl7pPr marL="2501165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7pPr>
      <a:lvl8pPr marL="2957073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8pPr>
      <a:lvl9pPr marL="3412982" indent="-223209" algn="l" rtl="0" eaLnBrk="1" fontAlgn="base" hangingPunct="1">
        <a:lnSpc>
          <a:spcPct val="8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ヒラギノ角ゴ Pro W3" pitchFamily="-65" charset="-128"/>
        </a:defRPr>
      </a:lvl9pPr>
    </p:bodyStyle>
    <p:otherStyle>
      <a:defPPr>
        <a:defRPr lang="en-US"/>
      </a:defPPr>
      <a:lvl1pPr marL="0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908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816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7724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633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9543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5451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1359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7269" algn="l" defTabSz="45590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hitehouse.gov/administration/eop/ostp/women" TargetMode="External"/><Relationship Id="rId4" Type="http://schemas.openxmlformats.org/officeDocument/2006/relationships/hyperlink" Target="https://www.whitehouse.gov/sites/default/files/microsites/ostp/climateed-dec-3-2014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ver5_PP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NASA insigniaCMYK copy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9003" y="293946"/>
            <a:ext cx="962470" cy="7982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7419" y="518160"/>
            <a:ext cx="4653280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000" dirty="0" smtClean="0">
                <a:solidFill>
                  <a:srgbClr val="FFFFFF"/>
                </a:solidFill>
              </a:rPr>
              <a:t>National Aeronautics and </a:t>
            </a:r>
            <a:br>
              <a:rPr lang="en-US" sz="1000" dirty="0" smtClean="0">
                <a:solidFill>
                  <a:srgbClr val="FFFFFF"/>
                </a:solidFill>
              </a:rPr>
            </a:br>
            <a:r>
              <a:rPr lang="en-US" sz="1000" dirty="0" smtClean="0">
                <a:solidFill>
                  <a:srgbClr val="FFFFFF"/>
                </a:solidFill>
              </a:rPr>
              <a:t>Space Administration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0948" y="4665579"/>
            <a:ext cx="7513052" cy="1475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200" dirty="0">
                <a:solidFill>
                  <a:schemeClr val="bg1"/>
                </a:solidFill>
              </a:rPr>
              <a:t>High School Summer Intern Program </a:t>
            </a:r>
            <a:r>
              <a:rPr lang="en-US" sz="3200" dirty="0" smtClean="0"/>
              <a:t>Evaluation</a:t>
            </a:r>
          </a:p>
          <a:p>
            <a:pPr>
              <a:lnSpc>
                <a:spcPct val="110000"/>
              </a:lnSpc>
            </a:pPr>
            <a:r>
              <a:rPr lang="en-US" sz="1800" dirty="0" smtClean="0">
                <a:solidFill>
                  <a:schemeClr val="bg1"/>
                </a:solidFill>
              </a:rPr>
              <a:t>Margaret Baguio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45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High School Summer Intern Program Evaluation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11163" y="1422399"/>
            <a:ext cx="8444969" cy="107950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/>
              <a:t>In follow up evaluations of the UT/CSR high school internship program, we asked participants to list internships or accomplishments while in college.  </a:t>
            </a:r>
            <a:endParaRPr lang="en-US" sz="1400" dirty="0" smtClean="0"/>
          </a:p>
          <a:p>
            <a:pPr marL="0" indent="0">
              <a:lnSpc>
                <a:spcPct val="100000"/>
              </a:lnSpc>
              <a:buNone/>
            </a:pP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 smtClean="0"/>
              <a:t>Here </a:t>
            </a:r>
            <a:r>
              <a:rPr lang="en-US" sz="1400" dirty="0"/>
              <a:t>are a few responses: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31241" y="6457890"/>
            <a:ext cx="12111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January 8, 2016</a:t>
            </a:r>
            <a:endParaRPr lang="en-US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457199" y="6457890"/>
            <a:ext cx="4794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Evaluation compiled by Margaret Baguio, GRACE EPO Lead</a:t>
            </a:r>
            <a:endParaRPr lang="en-US" sz="1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772" y="2161291"/>
            <a:ext cx="2743200" cy="1920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411163" y="2654300"/>
            <a:ext cx="547528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/>
              <a:t>Co-designed the Innovation Station, a free and automated 3D printing vending machine that provides access to 3D printing for all students on campus.</a:t>
            </a:r>
          </a:p>
          <a:p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Team </a:t>
            </a:r>
            <a:r>
              <a:rPr lang="en-US" sz="1200" dirty="0"/>
              <a:t>lead for the Women in Aerospace for Leadership Development (WIALD) project based organization.</a:t>
            </a:r>
          </a:p>
          <a:p>
            <a:endParaRPr lang="en-US" sz="1200" dirty="0" smtClean="0"/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Selected </a:t>
            </a:r>
            <a:r>
              <a:rPr lang="en-US" sz="1200" dirty="0"/>
              <a:t>for the Turing Scholars Honor Program for Computer Science Majors</a:t>
            </a:r>
            <a:r>
              <a:rPr lang="en-US" sz="1200" dirty="0" smtClean="0"/>
              <a:t>.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404812" y="4552950"/>
            <a:ext cx="84026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smtClean="0"/>
              <a:t>Microsoft</a:t>
            </a:r>
            <a:r>
              <a:rPr lang="en-US" sz="1200" dirty="0"/>
              <a:t>, Explore Program Intern and then interned at The White House in the Office of Science and Technology Policy Division where I launched The White House Women in STEM site: </a:t>
            </a:r>
            <a:r>
              <a:rPr lang="en-US" sz="1200" dirty="0" smtClean="0">
                <a:hlinkClick r:id="rId3"/>
              </a:rPr>
              <a:t>https://www.whitehouse.gov/administration/eop/ostp/women</a:t>
            </a:r>
            <a:r>
              <a:rPr lang="en-US" sz="1200" dirty="0" smtClean="0"/>
              <a:t> and </a:t>
            </a:r>
            <a:r>
              <a:rPr lang="en-US" sz="1200" dirty="0"/>
              <a:t>the Climate Education and Literacy Initiative: </a:t>
            </a:r>
            <a:r>
              <a:rPr lang="en-US" sz="1200" dirty="0">
                <a:hlinkClick r:id="rId4"/>
              </a:rPr>
              <a:t>https://www.whitehouse.gov/sites/default/files/microsites/ostp/climateed-dec-3-2014.pdf </a:t>
            </a:r>
            <a:r>
              <a:rPr lang="en-US" sz="1200" dirty="0"/>
              <a:t>.  I will be joining the Microsoft Skype team upon graduation this year.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23758961"/>
      </p:ext>
    </p:extLst>
  </p:cSld>
  <p:clrMapOvr>
    <a:masterClrMapping/>
  </p:clrMapOvr>
  <p:transition xmlns:p14="http://schemas.microsoft.com/office/powerpoint/2010/main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yThemeA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65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153</Words>
  <Application>Microsoft Macintosh PowerPoint</Application>
  <PresentationFormat>On-screen Show (4:3)</PresentationFormat>
  <Paragraphs>17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MyThemeA</vt:lpstr>
      <vt:lpstr>PowerPoint Presentation</vt:lpstr>
      <vt:lpstr>High School Summer Intern Program Evaluation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keywords>astrophysics, AFTA</cp:keywords>
  <cp:lastModifiedBy/>
  <cp:revision>1</cp:revision>
  <cp:lastPrinted>2012-12-20T15:38:29Z</cp:lastPrinted>
  <dcterms:created xsi:type="dcterms:W3CDTF">2013-01-31T15:42:38Z</dcterms:created>
  <dcterms:modified xsi:type="dcterms:W3CDTF">2016-01-08T20:39:52Z</dcterms:modified>
</cp:coreProperties>
</file>