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10"/>
  </p:notesMasterIdLst>
  <p:sldIdLst>
    <p:sldId id="293" r:id="rId2"/>
    <p:sldId id="294" r:id="rId3"/>
    <p:sldId id="296" r:id="rId4"/>
    <p:sldId id="298" r:id="rId5"/>
    <p:sldId id="299" r:id="rId6"/>
    <p:sldId id="300" r:id="rId7"/>
    <p:sldId id="301" r:id="rId8"/>
    <p:sldId id="295" r:id="rId9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75" d="100"/>
          <a:sy n="75" d="100"/>
        </p:scale>
        <p:origin x="-2424" y="-672"/>
      </p:cViewPr>
      <p:guideLst>
        <p:guide orient="horz" pos="2544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2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6A3AD-62D8-44D1-818C-B03E08FFF0A6}" type="datetimeFigureOut">
              <a:rPr lang="en-US" smtClean="0"/>
              <a:t>11/14/16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3350" y="1160463"/>
            <a:ext cx="4178300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2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59B63-D454-4597-B45A-72E0E8457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77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93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972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17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376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84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21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06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9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8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20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00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C3C2E-C174-4A92-BF05-DE6CB5A534D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11/14/16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64D4C-3A24-4806-AB6B-B33C87465F3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95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://www.csr.utexas.edu/internship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31" y="45720"/>
            <a:ext cx="8936069" cy="7543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59838"/>
            <a:ext cx="7467600" cy="715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STEM Enhancement in Earth Science (11/15/16)</a:t>
            </a:r>
            <a:endParaRPr lang="en-US" sz="2000" b="1" i="1" dirty="0">
              <a:solidFill>
                <a:schemeClr val="bg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220979" y="691546"/>
            <a:ext cx="8915401" cy="411162"/>
          </a:xfrm>
        </p:spPr>
        <p:txBody>
          <a:bodyPr/>
          <a:lstStyle/>
          <a:p>
            <a:pPr>
              <a:tabLst>
                <a:tab pos="4510088" algn="l"/>
              </a:tabLst>
            </a:pPr>
            <a:r>
              <a:rPr lang="en-US" sz="1600" dirty="0" err="1" smtClean="0"/>
              <a:t>Programmatics</a:t>
            </a:r>
            <a:r>
              <a:rPr lang="en-US" sz="1600" dirty="0" smtClean="0"/>
              <a:t>	</a:t>
            </a:r>
            <a:endParaRPr lang="en-US" sz="1600" dirty="0"/>
          </a:p>
        </p:txBody>
      </p:sp>
      <p:pic>
        <p:nvPicPr>
          <p:cNvPr id="5" name="Picture 4" descr="Meat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2518" y="99060"/>
            <a:ext cx="765023" cy="63751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>
            <a:off x="4557010" y="3762068"/>
            <a:ext cx="6070" cy="3095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0" y="376206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152399" y="1135380"/>
            <a:ext cx="8606155" cy="2560320"/>
          </a:xfrm>
        </p:spPr>
        <p:txBody>
          <a:bodyPr>
            <a:noAutofit/>
          </a:bodyPr>
          <a:lstStyle/>
          <a:p>
            <a:pPr marL="0" indent="0">
              <a:lnSpc>
                <a:spcPct val="98000"/>
              </a:lnSpc>
              <a:buNone/>
              <a:defRPr/>
            </a:pPr>
            <a:r>
              <a:rPr lang="en-US" sz="1100" b="1" dirty="0" smtClean="0">
                <a:cs typeface="Arial" charset="0"/>
              </a:rPr>
              <a:t>PI/Institution:	Margaret Baguio, University of Texas at Austin			PI Email: baguio@tsgc.utexas.edu</a:t>
            </a:r>
          </a:p>
          <a:p>
            <a:pPr marL="0" indent="0">
              <a:lnSpc>
                <a:spcPct val="98000"/>
              </a:lnSpc>
              <a:buNone/>
              <a:defRPr/>
            </a:pPr>
            <a:r>
              <a:rPr lang="en-US" sz="1100" b="1" dirty="0" smtClean="0">
                <a:cs typeface="Arial" charset="0"/>
              </a:rPr>
              <a:t>Total Value: 	$1.25M					Period of Performance: 1/4/16-1/3/21</a:t>
            </a:r>
          </a:p>
          <a:p>
            <a:pPr marL="0" indent="0">
              <a:lnSpc>
                <a:spcPct val="98000"/>
              </a:lnSpc>
              <a:buNone/>
              <a:defRPr/>
            </a:pPr>
            <a:endParaRPr lang="en-US" sz="1100" b="1" dirty="0" smtClean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r>
              <a:rPr lang="en-US" sz="1100" b="1" dirty="0" smtClean="0">
                <a:cs typeface="Arial" charset="0"/>
              </a:rPr>
              <a:t>Summary Description:</a:t>
            </a:r>
            <a:r>
              <a:rPr lang="en-US" sz="1100" dirty="0" smtClean="0">
                <a:cs typeface="Arial" charset="0"/>
              </a:rPr>
              <a:t> </a:t>
            </a:r>
            <a:r>
              <a:rPr lang="en-US" sz="1100" b="1" dirty="0">
                <a:cs typeface="Arial" charset="0"/>
              </a:rPr>
              <a:t>This project directly addresses NASA’s education mission goal to </a:t>
            </a:r>
            <a:r>
              <a:rPr lang="en-US" sz="1100" b="1" i="1" dirty="0">
                <a:cs typeface="Arial" charset="0"/>
              </a:rPr>
              <a:t>Attract and retain students in STEM disciplines.  SEES will: 1) utilize NASA resources that align with the Framework for K-12 Science Education, 2) engage high school students and teachers in authentic mission-based research, and 3) enable NASA scientists and engineers to engage more effectively and efficiently with learners of all ages through mentorship opportunities.  </a:t>
            </a:r>
            <a:r>
              <a:rPr lang="en-US" sz="1100" dirty="0"/>
              <a:t> </a:t>
            </a:r>
          </a:p>
          <a:p>
            <a:pPr marL="0" indent="0">
              <a:lnSpc>
                <a:spcPct val="98000"/>
              </a:lnSpc>
              <a:buNone/>
              <a:defRPr/>
            </a:pPr>
            <a:endParaRPr lang="en-US" sz="1100" b="1" dirty="0" smtClean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r>
              <a:rPr lang="en-US" sz="1100" b="1" dirty="0" smtClean="0">
                <a:cs typeface="Arial" charset="0"/>
              </a:rPr>
              <a:t>Science Focus:	(Astro, Earth, </a:t>
            </a:r>
            <a:r>
              <a:rPr lang="en-US" sz="1100" b="1" dirty="0" err="1" smtClean="0">
                <a:cs typeface="Arial" charset="0"/>
              </a:rPr>
              <a:t>etc</a:t>
            </a:r>
            <a:r>
              <a:rPr lang="en-US" sz="1100" b="1" dirty="0" smtClean="0">
                <a:cs typeface="Arial" charset="0"/>
              </a:rPr>
              <a:t>) Earth Science	Audience(s): K-12 formal education, teachers and high school students</a:t>
            </a:r>
            <a:endParaRPr lang="en-US" sz="1100" b="1" dirty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endParaRPr lang="en-US" sz="1100" b="1" dirty="0" smtClean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r>
              <a:rPr lang="en-US" sz="1100" b="1" dirty="0" smtClean="0">
                <a:cs typeface="Arial" charset="0"/>
              </a:rPr>
              <a:t>Region(s) Served: Nationwide</a:t>
            </a:r>
          </a:p>
          <a:p>
            <a:pPr marL="0" indent="0">
              <a:lnSpc>
                <a:spcPct val="98000"/>
              </a:lnSpc>
              <a:buNone/>
              <a:defRPr/>
            </a:pPr>
            <a:endParaRPr lang="en-US" sz="1100" b="1" dirty="0" smtClean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r>
              <a:rPr lang="en-US" sz="1100" b="1" dirty="0" smtClean="0">
                <a:cs typeface="Arial" charset="0"/>
              </a:rPr>
              <a:t>Website(s) if any:  </a:t>
            </a:r>
            <a:r>
              <a:rPr lang="en-US" sz="1100" b="1" dirty="0">
                <a:cs typeface="Arial" charset="0"/>
                <a:hlinkClick r:id="rId3"/>
              </a:rPr>
              <a:t>http://www.csr.utexas.edu/internship/</a:t>
            </a:r>
            <a:r>
              <a:rPr lang="en-US" sz="1100" b="1" dirty="0">
                <a:cs typeface="Arial" charset="0"/>
              </a:rPr>
              <a:t> </a:t>
            </a:r>
            <a:endParaRPr lang="en-US" sz="1100" b="1" dirty="0" smtClean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endParaRPr lang="en-US" sz="1100" b="1" dirty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endParaRPr lang="en-US" sz="1100" b="1" dirty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endParaRPr lang="en-US" sz="1100" b="1" dirty="0" smtClean="0">
              <a:cs typeface="Arial" charset="0"/>
            </a:endParaRPr>
          </a:p>
        </p:txBody>
      </p:sp>
      <p:sp>
        <p:nvSpPr>
          <p:cNvPr id="18" name="Text Placeholder 13"/>
          <p:cNvSpPr txBox="1">
            <a:spLocks/>
          </p:cNvSpPr>
          <p:nvPr/>
        </p:nvSpPr>
        <p:spPr>
          <a:xfrm>
            <a:off x="152399" y="3823407"/>
            <a:ext cx="8851341" cy="3933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>
              <a:spcBef>
                <a:spcPct val="20000"/>
              </a:spcBef>
              <a:buFont typeface="Arial" pitchFamily="34" charset="0"/>
              <a:buNone/>
              <a:tabLst>
                <a:tab pos="4518025" algn="l"/>
              </a:tabLst>
              <a:defRPr/>
            </a:pPr>
            <a:endParaRPr lang="en-US" sz="1600" b="1" dirty="0" smtClean="0"/>
          </a:p>
          <a:p>
            <a:pPr>
              <a:spcBef>
                <a:spcPct val="20000"/>
              </a:spcBef>
              <a:buFont typeface="Arial" pitchFamily="34" charset="0"/>
              <a:buNone/>
              <a:tabLst>
                <a:tab pos="4518025" algn="l"/>
              </a:tabLst>
              <a:defRPr/>
            </a:pPr>
            <a:r>
              <a:rPr lang="en-US" sz="1600" b="1" dirty="0" smtClean="0"/>
              <a:t>Current Partnerships	Team Members and Institutions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  <a:tabLst>
                <a:tab pos="4518025" algn="l"/>
              </a:tabLst>
              <a:defRPr/>
            </a:pPr>
            <a:endParaRPr lang="en-US" sz="1600" b="1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B8783-C38A-4143-956D-BE989679DBDC}" type="slidenum">
              <a:rPr lang="en-US" sz="80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253" y="4375573"/>
            <a:ext cx="3881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Space Grant Consortium Network</a:t>
            </a:r>
          </a:p>
          <a:p>
            <a:r>
              <a:rPr lang="en-US" sz="1200" b="1" dirty="0"/>
              <a:t>The University of Texas at Austin – Center for Space Research</a:t>
            </a:r>
          </a:p>
          <a:p>
            <a:r>
              <a:rPr lang="en-US" sz="1200" b="1" dirty="0"/>
              <a:t>Mid-American Geospatial Information Center (MAGIC) </a:t>
            </a:r>
          </a:p>
          <a:p>
            <a:r>
              <a:rPr lang="en-US" sz="1200" b="1" dirty="0"/>
              <a:t>NASA Science Mission Experts</a:t>
            </a:r>
          </a:p>
          <a:p>
            <a:r>
              <a:rPr lang="en-US" sz="1200" b="1" dirty="0"/>
              <a:t>Rio Grande Valley Science Association</a:t>
            </a:r>
          </a:p>
          <a:p>
            <a:r>
              <a:rPr lang="en-US" sz="1200" b="1" dirty="0" smtClean="0"/>
              <a:t>GLOBE</a:t>
            </a:r>
          </a:p>
          <a:p>
            <a:r>
              <a:rPr lang="en-US" sz="1200" b="1" dirty="0" smtClean="0"/>
              <a:t>NASA Eyes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31012" y="4328160"/>
            <a:ext cx="40162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NASA Texas Space Grant Consortium:</a:t>
            </a:r>
          </a:p>
          <a:p>
            <a:r>
              <a:rPr lang="en-US" sz="1200" b="1" dirty="0"/>
              <a:t>	Wallace Fowler</a:t>
            </a:r>
          </a:p>
          <a:p>
            <a:r>
              <a:rPr lang="en-US" sz="1200" b="1" dirty="0"/>
              <a:t>	Margaret Baguio</a:t>
            </a:r>
          </a:p>
          <a:p>
            <a:r>
              <a:rPr lang="en-US" sz="1200" b="1" dirty="0"/>
              <a:t>The University of Texas Center for Space Research</a:t>
            </a:r>
          </a:p>
          <a:p>
            <a:r>
              <a:rPr lang="en-US" sz="1200" b="1" dirty="0"/>
              <a:t>	Dr. Tim Urban, ICESat</a:t>
            </a:r>
          </a:p>
          <a:p>
            <a:r>
              <a:rPr lang="en-US" sz="1200" b="1" dirty="0"/>
              <a:t>	Dr. </a:t>
            </a:r>
            <a:r>
              <a:rPr lang="en-US" sz="1200" b="1" dirty="0" smtClean="0"/>
              <a:t>Himanshu, </a:t>
            </a:r>
            <a:r>
              <a:rPr lang="en-US" sz="1200" b="1" dirty="0"/>
              <a:t>GRACE</a:t>
            </a:r>
          </a:p>
          <a:p>
            <a:r>
              <a:rPr lang="en-US" sz="1200" b="1" dirty="0"/>
              <a:t>Mid-American Geospatial Information Center</a:t>
            </a:r>
          </a:p>
          <a:p>
            <a:r>
              <a:rPr lang="en-US" sz="1200" b="1" dirty="0"/>
              <a:t>	Dr. Gordon Wells</a:t>
            </a:r>
          </a:p>
          <a:p>
            <a:r>
              <a:rPr lang="en-US" sz="1200" b="1" dirty="0"/>
              <a:t>	Teresa Howard</a:t>
            </a:r>
          </a:p>
          <a:p>
            <a:r>
              <a:rPr lang="en-US" sz="1200" b="1" dirty="0"/>
              <a:t>	Brent Porter</a:t>
            </a:r>
          </a:p>
          <a:p>
            <a:r>
              <a:rPr lang="en-US" sz="1200" b="1" dirty="0"/>
              <a:t>Rio Grande Valley Science Association</a:t>
            </a:r>
          </a:p>
          <a:p>
            <a:r>
              <a:rPr lang="en-US" sz="1200" b="1" dirty="0"/>
              <a:t>	Susana Ramirez</a:t>
            </a:r>
          </a:p>
        </p:txBody>
      </p:sp>
    </p:spTree>
    <p:extLst>
      <p:ext uri="{BB962C8B-B14F-4D97-AF65-F5344CB8AC3E}">
        <p14:creationId xmlns:p14="http://schemas.microsoft.com/office/powerpoint/2010/main" val="962528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31" y="45720"/>
            <a:ext cx="8936069" cy="7543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59838"/>
            <a:ext cx="7467600" cy="715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STEM Enhancement in Earth Science (11/15/16)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220979" y="691546"/>
            <a:ext cx="8915401" cy="411162"/>
          </a:xfrm>
        </p:spPr>
        <p:txBody>
          <a:bodyPr/>
          <a:lstStyle/>
          <a:p>
            <a:pPr>
              <a:tabLst>
                <a:tab pos="4510088" algn="l"/>
              </a:tabLst>
            </a:pPr>
            <a:r>
              <a:rPr lang="en-US" sz="1600" dirty="0" smtClean="0"/>
              <a:t>Evaluator(s)	Opportunities</a:t>
            </a:r>
            <a:endParaRPr lang="en-US" sz="1600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4"/>
          </p:nvPr>
        </p:nvSpPr>
        <p:spPr>
          <a:xfrm>
            <a:off x="4660265" y="1059180"/>
            <a:ext cx="4079875" cy="291846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200" b="1" dirty="0"/>
              <a:t>Enable citizen participation in NASA’s missions.</a:t>
            </a:r>
          </a:p>
          <a:p>
            <a:pPr>
              <a:spcBef>
                <a:spcPts val="0"/>
              </a:spcBef>
            </a:pPr>
            <a:r>
              <a:rPr lang="en-US" sz="1200" b="1" dirty="0"/>
              <a:t>Increase collaboration and partnership with other agencies.</a:t>
            </a:r>
          </a:p>
          <a:p>
            <a:pPr>
              <a:spcBef>
                <a:spcPts val="0"/>
              </a:spcBef>
            </a:pPr>
            <a:r>
              <a:rPr lang="en-US" sz="1200" b="1" dirty="0"/>
              <a:t>Provides communication and engagement opportunities with all members of the NASA SMD family.</a:t>
            </a:r>
          </a:p>
          <a:p>
            <a:pPr>
              <a:spcBef>
                <a:spcPts val="0"/>
              </a:spcBef>
            </a:pPr>
            <a:r>
              <a:rPr lang="en-US" sz="1200" b="1" dirty="0"/>
              <a:t>Career Exploration/STEM degrees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 smtClean="0"/>
          </a:p>
        </p:txBody>
      </p:sp>
      <p:pic>
        <p:nvPicPr>
          <p:cNvPr id="5" name="Picture 4" descr="Meat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2518" y="99060"/>
            <a:ext cx="765023" cy="637519"/>
          </a:xfrm>
          <a:prstGeom prst="rect">
            <a:avLst/>
          </a:prstGeom>
        </p:spPr>
      </p:pic>
      <p:cxnSp>
        <p:nvCxnSpPr>
          <p:cNvPr id="8" name="Straight Connector 7"/>
          <p:cNvCxnSpPr>
            <a:stCxn id="4" idx="2"/>
          </p:cNvCxnSpPr>
          <p:nvPr/>
        </p:nvCxnSpPr>
        <p:spPr>
          <a:xfrm flipH="1">
            <a:off x="4572000" y="800100"/>
            <a:ext cx="27766" cy="579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-76200" y="36957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152399" y="1135380"/>
            <a:ext cx="4374521" cy="2560320"/>
          </a:xfrm>
        </p:spPr>
        <p:txBody>
          <a:bodyPr>
            <a:noAutofit/>
          </a:bodyPr>
          <a:lstStyle/>
          <a:p>
            <a:pPr marL="0" indent="0">
              <a:lnSpc>
                <a:spcPct val="98000"/>
              </a:lnSpc>
              <a:buNone/>
              <a:defRPr/>
            </a:pPr>
            <a:r>
              <a:rPr lang="en-US" sz="1200" b="1" dirty="0">
                <a:cs typeface="Arial" charset="0"/>
              </a:rPr>
              <a:t>Dr. Cindy Roberts-Gray</a:t>
            </a:r>
          </a:p>
          <a:p>
            <a:pPr marL="0" indent="0">
              <a:lnSpc>
                <a:spcPct val="98000"/>
              </a:lnSpc>
              <a:buNone/>
              <a:defRPr/>
            </a:pPr>
            <a:r>
              <a:rPr lang="en-US" sz="1200" b="1" dirty="0">
                <a:cs typeface="Arial" charset="0"/>
              </a:rPr>
              <a:t>Third Coast Research and Development, Inc.</a:t>
            </a:r>
          </a:p>
          <a:p>
            <a:pPr marL="0" indent="0">
              <a:lnSpc>
                <a:spcPct val="98000"/>
              </a:lnSpc>
              <a:buNone/>
              <a:defRPr/>
            </a:pPr>
            <a:endParaRPr lang="en-US" sz="1200" dirty="0" smtClean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r>
              <a:rPr lang="en-US" sz="1200" b="1" dirty="0" smtClean="0">
                <a:cs typeface="Arial" charset="0"/>
              </a:rPr>
              <a:t>SEES Project Team</a:t>
            </a:r>
          </a:p>
        </p:txBody>
      </p:sp>
      <p:sp>
        <p:nvSpPr>
          <p:cNvPr id="18" name="Text Placeholder 13"/>
          <p:cNvSpPr txBox="1">
            <a:spLocks/>
          </p:cNvSpPr>
          <p:nvPr/>
        </p:nvSpPr>
        <p:spPr>
          <a:xfrm>
            <a:off x="216459" y="3755015"/>
            <a:ext cx="8851341" cy="4111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20000"/>
              </a:spcBef>
              <a:buFont typeface="Arial" pitchFamily="34" charset="0"/>
              <a:buNone/>
              <a:tabLst>
                <a:tab pos="4518025" algn="l"/>
              </a:tabLst>
              <a:defRPr/>
            </a:pPr>
            <a:r>
              <a:rPr lang="en-US" sz="1600" b="1" dirty="0" smtClean="0"/>
              <a:t>Risks/Areas of Concern	Measurable Achievement</a:t>
            </a:r>
            <a:endParaRPr lang="en-US" sz="1600" b="1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B8783-C38A-4143-956D-BE989679DBDC}" type="slidenum">
              <a:rPr lang="en-US" sz="80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2129" y="4166177"/>
            <a:ext cx="41478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prstClr val="black"/>
              </a:solidFill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prstClr val="black"/>
                </a:solidFill>
                <a:cs typeface="Arial" charset="0"/>
              </a:rPr>
              <a:t>K-12 teachers increase their knowledge in earth science.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prstClr val="black"/>
                </a:solidFill>
                <a:cs typeface="Arial" charset="0"/>
              </a:rPr>
              <a:t>Increase in number of students pursuing STEM degrees.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prstClr val="black"/>
                </a:solidFill>
                <a:cs typeface="Arial" charset="0"/>
              </a:rPr>
              <a:t>Increase in student understanding that the</a:t>
            </a:r>
            <a:r>
              <a:rPr lang="en-US" sz="1200" b="1" dirty="0" smtClean="0"/>
              <a:t> </a:t>
            </a:r>
            <a:r>
              <a:rPr lang="en-US" sz="1200" b="1" dirty="0"/>
              <a:t>purpose of NASA's Earth science program is to develop a scientific understanding of Earth's system and its response to natural or human-induced changes, and to improve prediction of climate, weather, and natural hazards.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15" name="Content Placeholder 15"/>
          <p:cNvSpPr txBox="1">
            <a:spLocks/>
          </p:cNvSpPr>
          <p:nvPr/>
        </p:nvSpPr>
        <p:spPr>
          <a:xfrm>
            <a:off x="152399" y="4225491"/>
            <a:ext cx="4079875" cy="677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16459" y="4302506"/>
            <a:ext cx="4071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One semester on-line course may prohibit us from offering high school credit.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Seeking guidance on offering dual credit nationwide.</a:t>
            </a:r>
          </a:p>
        </p:txBody>
      </p:sp>
    </p:spTree>
    <p:extLst>
      <p:ext uri="{BB962C8B-B14F-4D97-AF65-F5344CB8AC3E}">
        <p14:creationId xmlns:p14="http://schemas.microsoft.com/office/powerpoint/2010/main" val="68546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31" y="45720"/>
            <a:ext cx="8936069" cy="7543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59838"/>
            <a:ext cx="7467600" cy="715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STEM Enhancement in Earth Science (11/15/16)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Meat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2518" y="99060"/>
            <a:ext cx="765023" cy="637519"/>
          </a:xfrm>
          <a:prstGeom prst="rect">
            <a:avLst/>
          </a:prstGeom>
        </p:spPr>
      </p:pic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B8783-C38A-4143-956D-BE989679DBDC}" type="slidenum">
              <a:rPr lang="en-US" sz="80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Content Placeholder 15"/>
          <p:cNvSpPr txBox="1">
            <a:spLocks/>
          </p:cNvSpPr>
          <p:nvPr/>
        </p:nvSpPr>
        <p:spPr>
          <a:xfrm>
            <a:off x="152399" y="4225491"/>
            <a:ext cx="4079875" cy="677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200" dirty="0" smtClean="0"/>
          </a:p>
        </p:txBody>
      </p:sp>
      <p:pic>
        <p:nvPicPr>
          <p:cNvPr id="19" name="Picture 18" descr="IMG_3696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 r="1" b="11782"/>
          <a:stretch/>
        </p:blipFill>
        <p:spPr>
          <a:xfrm>
            <a:off x="1378022" y="1351103"/>
            <a:ext cx="6393694" cy="422872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98744" y="5683661"/>
            <a:ext cx="6349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2016 SEES Summer High School Interns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52388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31" y="45720"/>
            <a:ext cx="8936069" cy="7543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59838"/>
            <a:ext cx="7467600" cy="715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STEM Enhancement in Earth Science (11/15/16)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Meat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2518" y="99060"/>
            <a:ext cx="765023" cy="637519"/>
          </a:xfrm>
          <a:prstGeom prst="rect">
            <a:avLst/>
          </a:prstGeom>
        </p:spPr>
      </p:pic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B8783-C38A-4143-956D-BE989679DBDC}" type="slidenum">
              <a:rPr lang="en-US" sz="80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Content Placeholder 15"/>
          <p:cNvSpPr txBox="1">
            <a:spLocks/>
          </p:cNvSpPr>
          <p:nvPr/>
        </p:nvSpPr>
        <p:spPr>
          <a:xfrm>
            <a:off x="152399" y="4225491"/>
            <a:ext cx="4079875" cy="677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200" dirty="0" smtClean="0"/>
          </a:p>
        </p:txBody>
      </p:sp>
      <p:pic>
        <p:nvPicPr>
          <p:cNvPr id="12" name="Picture 11" descr="nasa_sees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07" y="1607022"/>
            <a:ext cx="2743200" cy="2743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95723" y="1125920"/>
            <a:ext cx="5674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/>
              <a:t>“</a:t>
            </a:r>
            <a:r>
              <a:rPr lang="en-US" sz="1200" dirty="0" err="1" smtClean="0"/>
              <a:t>Lorem</a:t>
            </a:r>
            <a:r>
              <a:rPr lang="en-US" sz="1200" dirty="0" smtClean="0"/>
              <a:t> </a:t>
            </a:r>
            <a:r>
              <a:rPr lang="en-US" sz="1200" dirty="0" err="1"/>
              <a:t>ipsum</a:t>
            </a:r>
            <a:r>
              <a:rPr lang="en-US" sz="1200" dirty="0"/>
              <a:t>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. </a:t>
            </a:r>
            <a:r>
              <a:rPr lang="en-US" sz="1200" dirty="0" err="1"/>
              <a:t>Sed</a:t>
            </a:r>
            <a:r>
              <a:rPr lang="en-US" sz="1200" dirty="0"/>
              <a:t> </a:t>
            </a:r>
            <a:r>
              <a:rPr lang="en-US" sz="1200" dirty="0" err="1"/>
              <a:t>feugiat</a:t>
            </a:r>
            <a:r>
              <a:rPr lang="en-US" sz="1200" dirty="0"/>
              <a:t> ligula </a:t>
            </a:r>
            <a:r>
              <a:rPr lang="en-US" sz="1200" dirty="0" err="1"/>
              <a:t>nec</a:t>
            </a:r>
            <a:r>
              <a:rPr lang="en-US" sz="1200" dirty="0"/>
              <a:t> </a:t>
            </a:r>
            <a:r>
              <a:rPr lang="en-US" sz="1200" dirty="0" err="1"/>
              <a:t>mauris</a:t>
            </a:r>
            <a:r>
              <a:rPr lang="en-US" sz="1200" dirty="0"/>
              <a:t> </a:t>
            </a:r>
            <a:r>
              <a:rPr lang="en-US" sz="1200" dirty="0" err="1"/>
              <a:t>imperdiet</a:t>
            </a:r>
            <a:r>
              <a:rPr lang="en-US" sz="1200" dirty="0"/>
              <a:t>, sit </a:t>
            </a:r>
            <a:r>
              <a:rPr lang="en-US" sz="1200" dirty="0" err="1"/>
              <a:t>amet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. </a:t>
            </a:r>
            <a:r>
              <a:rPr lang="en-US" sz="1200" dirty="0" err="1"/>
              <a:t>Donec</a:t>
            </a:r>
            <a:r>
              <a:rPr lang="en-US" sz="1200" dirty="0"/>
              <a:t> at </a:t>
            </a:r>
            <a:r>
              <a:rPr lang="en-US" sz="1200" dirty="0" err="1"/>
              <a:t>venenatis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, a </a:t>
            </a:r>
            <a:r>
              <a:rPr lang="en-US" sz="1200" dirty="0" err="1"/>
              <a:t>aliquet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Cum </a:t>
            </a:r>
            <a:r>
              <a:rPr lang="en-US" sz="1200" dirty="0" err="1"/>
              <a:t>sociis</a:t>
            </a:r>
            <a:r>
              <a:rPr lang="en-US" sz="1200" dirty="0"/>
              <a:t> </a:t>
            </a:r>
            <a:r>
              <a:rPr lang="en-US" sz="1200" dirty="0" err="1"/>
              <a:t>natoque</a:t>
            </a:r>
            <a:r>
              <a:rPr lang="en-US" sz="1200" dirty="0"/>
              <a:t> </a:t>
            </a:r>
            <a:r>
              <a:rPr lang="en-US" sz="1200" dirty="0" err="1"/>
              <a:t>penatibus</a:t>
            </a:r>
            <a:r>
              <a:rPr lang="en-US" sz="1200" dirty="0"/>
              <a:t> et </a:t>
            </a:r>
            <a:r>
              <a:rPr lang="en-US" sz="1200" dirty="0" err="1"/>
              <a:t>magnis</a:t>
            </a:r>
            <a:r>
              <a:rPr lang="en-US" sz="1200" dirty="0"/>
              <a:t> dis parturient </a:t>
            </a:r>
            <a:r>
              <a:rPr lang="en-US" sz="1200" dirty="0" err="1"/>
              <a:t>montes</a:t>
            </a:r>
            <a:r>
              <a:rPr lang="en-US" sz="1200" dirty="0"/>
              <a:t>, </a:t>
            </a:r>
            <a:r>
              <a:rPr lang="en-US" sz="1200" dirty="0" err="1"/>
              <a:t>nascetur</a:t>
            </a:r>
            <a:r>
              <a:rPr lang="en-US" sz="1200" dirty="0"/>
              <a:t> </a:t>
            </a:r>
            <a:r>
              <a:rPr lang="en-US" sz="1200" dirty="0" err="1"/>
              <a:t>ridiculus</a:t>
            </a:r>
            <a:r>
              <a:rPr lang="en-US" sz="1200" dirty="0"/>
              <a:t> mus</a:t>
            </a:r>
            <a:r>
              <a:rPr lang="en-US" sz="1200" dirty="0" smtClean="0"/>
              <a:t>.” 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295723" y="2280936"/>
            <a:ext cx="5674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/>
              <a:t>“</a:t>
            </a:r>
            <a:r>
              <a:rPr lang="en-US" sz="1200" dirty="0" err="1" smtClean="0"/>
              <a:t>Lorem</a:t>
            </a:r>
            <a:r>
              <a:rPr lang="en-US" sz="1200" dirty="0" smtClean="0"/>
              <a:t> </a:t>
            </a:r>
            <a:r>
              <a:rPr lang="en-US" sz="1200" dirty="0" err="1"/>
              <a:t>ipsum</a:t>
            </a:r>
            <a:r>
              <a:rPr lang="en-US" sz="1200" dirty="0"/>
              <a:t>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. </a:t>
            </a:r>
            <a:r>
              <a:rPr lang="en-US" sz="1200" dirty="0" err="1"/>
              <a:t>Sed</a:t>
            </a:r>
            <a:r>
              <a:rPr lang="en-US" sz="1200" dirty="0"/>
              <a:t> </a:t>
            </a:r>
            <a:r>
              <a:rPr lang="en-US" sz="1200" dirty="0" err="1"/>
              <a:t>feugiat</a:t>
            </a:r>
            <a:r>
              <a:rPr lang="en-US" sz="1200" dirty="0"/>
              <a:t> ligula </a:t>
            </a:r>
            <a:r>
              <a:rPr lang="en-US" sz="1200" dirty="0" err="1"/>
              <a:t>nec</a:t>
            </a:r>
            <a:r>
              <a:rPr lang="en-US" sz="1200" dirty="0"/>
              <a:t> </a:t>
            </a:r>
            <a:r>
              <a:rPr lang="en-US" sz="1200" dirty="0" err="1"/>
              <a:t>mauris</a:t>
            </a:r>
            <a:r>
              <a:rPr lang="en-US" sz="1200" dirty="0"/>
              <a:t> </a:t>
            </a:r>
            <a:r>
              <a:rPr lang="en-US" sz="1200" dirty="0" err="1"/>
              <a:t>imperdiet</a:t>
            </a:r>
            <a:r>
              <a:rPr lang="en-US" sz="1200" dirty="0"/>
              <a:t>, sit </a:t>
            </a:r>
            <a:r>
              <a:rPr lang="en-US" sz="1200" dirty="0" err="1"/>
              <a:t>amet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. </a:t>
            </a:r>
            <a:r>
              <a:rPr lang="en-US" sz="1200" dirty="0" err="1"/>
              <a:t>Donec</a:t>
            </a:r>
            <a:r>
              <a:rPr lang="en-US" sz="1200" dirty="0"/>
              <a:t> at </a:t>
            </a:r>
            <a:r>
              <a:rPr lang="en-US" sz="1200" dirty="0" err="1"/>
              <a:t>venenatis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, a </a:t>
            </a:r>
            <a:r>
              <a:rPr lang="en-US" sz="1200" dirty="0" err="1"/>
              <a:t>aliquet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Cum </a:t>
            </a:r>
            <a:r>
              <a:rPr lang="en-US" sz="1200" dirty="0" err="1"/>
              <a:t>sociis</a:t>
            </a:r>
            <a:r>
              <a:rPr lang="en-US" sz="1200" dirty="0"/>
              <a:t> </a:t>
            </a:r>
            <a:r>
              <a:rPr lang="en-US" sz="1200" dirty="0" err="1"/>
              <a:t>natoque</a:t>
            </a:r>
            <a:r>
              <a:rPr lang="en-US" sz="1200" dirty="0"/>
              <a:t> </a:t>
            </a:r>
            <a:r>
              <a:rPr lang="en-US" sz="1200" dirty="0" err="1"/>
              <a:t>penatibus</a:t>
            </a:r>
            <a:r>
              <a:rPr lang="en-US" sz="1200" dirty="0"/>
              <a:t> et </a:t>
            </a:r>
            <a:r>
              <a:rPr lang="en-US" sz="1200" dirty="0" err="1"/>
              <a:t>magnis</a:t>
            </a:r>
            <a:r>
              <a:rPr lang="en-US" sz="1200" dirty="0"/>
              <a:t> dis parturient </a:t>
            </a:r>
            <a:r>
              <a:rPr lang="en-US" sz="1200" dirty="0" err="1"/>
              <a:t>montes</a:t>
            </a:r>
            <a:r>
              <a:rPr lang="en-US" sz="1200" dirty="0"/>
              <a:t>, </a:t>
            </a:r>
            <a:r>
              <a:rPr lang="en-US" sz="1200" dirty="0" err="1"/>
              <a:t>nascetur</a:t>
            </a:r>
            <a:r>
              <a:rPr lang="en-US" sz="1200" dirty="0"/>
              <a:t> </a:t>
            </a:r>
            <a:r>
              <a:rPr lang="en-US" sz="1200" dirty="0" err="1"/>
              <a:t>ridiculus</a:t>
            </a:r>
            <a:r>
              <a:rPr lang="en-US" sz="1200" dirty="0"/>
              <a:t> mus</a:t>
            </a:r>
            <a:r>
              <a:rPr lang="en-US" sz="1200" dirty="0" smtClean="0"/>
              <a:t>.”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295723" y="3435952"/>
            <a:ext cx="5674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/>
              <a:t>“</a:t>
            </a:r>
            <a:r>
              <a:rPr lang="en-US" sz="1200" dirty="0" err="1" smtClean="0"/>
              <a:t>Lorem</a:t>
            </a:r>
            <a:r>
              <a:rPr lang="en-US" sz="1200" dirty="0" smtClean="0"/>
              <a:t> </a:t>
            </a:r>
            <a:r>
              <a:rPr lang="en-US" sz="1200" dirty="0" err="1"/>
              <a:t>ipsum</a:t>
            </a:r>
            <a:r>
              <a:rPr lang="en-US" sz="1200" dirty="0"/>
              <a:t>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. </a:t>
            </a:r>
            <a:r>
              <a:rPr lang="en-US" sz="1200" dirty="0" err="1"/>
              <a:t>Sed</a:t>
            </a:r>
            <a:r>
              <a:rPr lang="en-US" sz="1200" dirty="0"/>
              <a:t> </a:t>
            </a:r>
            <a:r>
              <a:rPr lang="en-US" sz="1200" dirty="0" err="1"/>
              <a:t>feugiat</a:t>
            </a:r>
            <a:r>
              <a:rPr lang="en-US" sz="1200" dirty="0"/>
              <a:t> ligula </a:t>
            </a:r>
            <a:r>
              <a:rPr lang="en-US" sz="1200" dirty="0" err="1"/>
              <a:t>nec</a:t>
            </a:r>
            <a:r>
              <a:rPr lang="en-US" sz="1200" dirty="0"/>
              <a:t> </a:t>
            </a:r>
            <a:r>
              <a:rPr lang="en-US" sz="1200" dirty="0" err="1"/>
              <a:t>mauris</a:t>
            </a:r>
            <a:r>
              <a:rPr lang="en-US" sz="1200" dirty="0"/>
              <a:t> </a:t>
            </a:r>
            <a:r>
              <a:rPr lang="en-US" sz="1200" dirty="0" err="1"/>
              <a:t>imperdiet</a:t>
            </a:r>
            <a:r>
              <a:rPr lang="en-US" sz="1200" dirty="0"/>
              <a:t>, sit </a:t>
            </a:r>
            <a:r>
              <a:rPr lang="en-US" sz="1200" dirty="0" err="1"/>
              <a:t>amet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. </a:t>
            </a:r>
            <a:r>
              <a:rPr lang="en-US" sz="1200" dirty="0" err="1"/>
              <a:t>Donec</a:t>
            </a:r>
            <a:r>
              <a:rPr lang="en-US" sz="1200" dirty="0"/>
              <a:t> at </a:t>
            </a:r>
            <a:r>
              <a:rPr lang="en-US" sz="1200" dirty="0" err="1"/>
              <a:t>venenatis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, a </a:t>
            </a:r>
            <a:r>
              <a:rPr lang="en-US" sz="1200" dirty="0" err="1"/>
              <a:t>aliquet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Cum </a:t>
            </a:r>
            <a:r>
              <a:rPr lang="en-US" sz="1200" dirty="0" err="1"/>
              <a:t>sociis</a:t>
            </a:r>
            <a:r>
              <a:rPr lang="en-US" sz="1200" dirty="0"/>
              <a:t> </a:t>
            </a:r>
            <a:r>
              <a:rPr lang="en-US" sz="1200" dirty="0" err="1"/>
              <a:t>natoque</a:t>
            </a:r>
            <a:r>
              <a:rPr lang="en-US" sz="1200" dirty="0"/>
              <a:t> </a:t>
            </a:r>
            <a:r>
              <a:rPr lang="en-US" sz="1200" dirty="0" err="1"/>
              <a:t>penatibus</a:t>
            </a:r>
            <a:r>
              <a:rPr lang="en-US" sz="1200" dirty="0"/>
              <a:t> et </a:t>
            </a:r>
            <a:r>
              <a:rPr lang="en-US" sz="1200" dirty="0" err="1"/>
              <a:t>magnis</a:t>
            </a:r>
            <a:r>
              <a:rPr lang="en-US" sz="1200" dirty="0"/>
              <a:t> dis parturient </a:t>
            </a:r>
            <a:r>
              <a:rPr lang="en-US" sz="1200" dirty="0" err="1"/>
              <a:t>montes</a:t>
            </a:r>
            <a:r>
              <a:rPr lang="en-US" sz="1200" dirty="0"/>
              <a:t>, </a:t>
            </a:r>
            <a:r>
              <a:rPr lang="en-US" sz="1200" dirty="0" err="1"/>
              <a:t>nascetur</a:t>
            </a:r>
            <a:r>
              <a:rPr lang="en-US" sz="1200" dirty="0"/>
              <a:t> </a:t>
            </a:r>
            <a:r>
              <a:rPr lang="en-US" sz="1200" dirty="0" err="1"/>
              <a:t>ridiculus</a:t>
            </a:r>
            <a:r>
              <a:rPr lang="en-US" sz="1200" dirty="0"/>
              <a:t> mus</a:t>
            </a:r>
            <a:r>
              <a:rPr lang="en-US" sz="1200" dirty="0" smtClean="0"/>
              <a:t>.” 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295723" y="4590968"/>
            <a:ext cx="5674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/>
              <a:t>“</a:t>
            </a:r>
            <a:r>
              <a:rPr lang="en-US" sz="1200" dirty="0" err="1" smtClean="0"/>
              <a:t>Lorem</a:t>
            </a:r>
            <a:r>
              <a:rPr lang="en-US" sz="1200" dirty="0" smtClean="0"/>
              <a:t> </a:t>
            </a:r>
            <a:r>
              <a:rPr lang="en-US" sz="1200" dirty="0" err="1"/>
              <a:t>ipsum</a:t>
            </a:r>
            <a:r>
              <a:rPr lang="en-US" sz="1200" dirty="0"/>
              <a:t>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. </a:t>
            </a:r>
            <a:r>
              <a:rPr lang="en-US" sz="1200" dirty="0" err="1"/>
              <a:t>Sed</a:t>
            </a:r>
            <a:r>
              <a:rPr lang="en-US" sz="1200" dirty="0"/>
              <a:t> </a:t>
            </a:r>
            <a:r>
              <a:rPr lang="en-US" sz="1200" dirty="0" err="1"/>
              <a:t>feugiat</a:t>
            </a:r>
            <a:r>
              <a:rPr lang="en-US" sz="1200" dirty="0"/>
              <a:t> ligula </a:t>
            </a:r>
            <a:r>
              <a:rPr lang="en-US" sz="1200" dirty="0" err="1"/>
              <a:t>nec</a:t>
            </a:r>
            <a:r>
              <a:rPr lang="en-US" sz="1200" dirty="0"/>
              <a:t> </a:t>
            </a:r>
            <a:r>
              <a:rPr lang="en-US" sz="1200" dirty="0" err="1"/>
              <a:t>mauris</a:t>
            </a:r>
            <a:r>
              <a:rPr lang="en-US" sz="1200" dirty="0"/>
              <a:t> </a:t>
            </a:r>
            <a:r>
              <a:rPr lang="en-US" sz="1200" dirty="0" err="1"/>
              <a:t>imperdiet</a:t>
            </a:r>
            <a:r>
              <a:rPr lang="en-US" sz="1200" dirty="0"/>
              <a:t>, sit </a:t>
            </a:r>
            <a:r>
              <a:rPr lang="en-US" sz="1200" dirty="0" err="1"/>
              <a:t>amet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. </a:t>
            </a:r>
            <a:r>
              <a:rPr lang="en-US" sz="1200" dirty="0" err="1"/>
              <a:t>Donec</a:t>
            </a:r>
            <a:r>
              <a:rPr lang="en-US" sz="1200" dirty="0"/>
              <a:t> at </a:t>
            </a:r>
            <a:r>
              <a:rPr lang="en-US" sz="1200" dirty="0" err="1"/>
              <a:t>venenatis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, a </a:t>
            </a:r>
            <a:r>
              <a:rPr lang="en-US" sz="1200" dirty="0" err="1"/>
              <a:t>aliquet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Cum </a:t>
            </a:r>
            <a:r>
              <a:rPr lang="en-US" sz="1200" dirty="0" err="1"/>
              <a:t>sociis</a:t>
            </a:r>
            <a:r>
              <a:rPr lang="en-US" sz="1200" dirty="0"/>
              <a:t> </a:t>
            </a:r>
            <a:r>
              <a:rPr lang="en-US" sz="1200" dirty="0" err="1"/>
              <a:t>natoque</a:t>
            </a:r>
            <a:r>
              <a:rPr lang="en-US" sz="1200" dirty="0"/>
              <a:t> </a:t>
            </a:r>
            <a:r>
              <a:rPr lang="en-US" sz="1200" dirty="0" err="1"/>
              <a:t>penatibus</a:t>
            </a:r>
            <a:r>
              <a:rPr lang="en-US" sz="1200" dirty="0"/>
              <a:t> et </a:t>
            </a:r>
            <a:r>
              <a:rPr lang="en-US" sz="1200" dirty="0" err="1"/>
              <a:t>magnis</a:t>
            </a:r>
            <a:r>
              <a:rPr lang="en-US" sz="1200" dirty="0"/>
              <a:t> dis parturient </a:t>
            </a:r>
            <a:r>
              <a:rPr lang="en-US" sz="1200" dirty="0" err="1"/>
              <a:t>montes</a:t>
            </a:r>
            <a:r>
              <a:rPr lang="en-US" sz="1200" dirty="0"/>
              <a:t>, </a:t>
            </a:r>
            <a:r>
              <a:rPr lang="en-US" sz="1200" dirty="0" err="1"/>
              <a:t>nascetur</a:t>
            </a:r>
            <a:r>
              <a:rPr lang="en-US" sz="1200" dirty="0"/>
              <a:t> </a:t>
            </a:r>
            <a:r>
              <a:rPr lang="en-US" sz="1200" dirty="0" err="1"/>
              <a:t>ridiculus</a:t>
            </a:r>
            <a:r>
              <a:rPr lang="en-US" sz="1200" dirty="0"/>
              <a:t> mus</a:t>
            </a:r>
            <a:r>
              <a:rPr lang="en-US" sz="1200" dirty="0" smtClean="0"/>
              <a:t>.” 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295723" y="5745985"/>
            <a:ext cx="5674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/>
              <a:t>“</a:t>
            </a:r>
            <a:r>
              <a:rPr lang="en-US" sz="1200" dirty="0" err="1" smtClean="0"/>
              <a:t>Lorem</a:t>
            </a:r>
            <a:r>
              <a:rPr lang="en-US" sz="1200" dirty="0" smtClean="0"/>
              <a:t> </a:t>
            </a:r>
            <a:r>
              <a:rPr lang="en-US" sz="1200" dirty="0" err="1"/>
              <a:t>ipsum</a:t>
            </a:r>
            <a:r>
              <a:rPr lang="en-US" sz="1200" dirty="0"/>
              <a:t>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. </a:t>
            </a:r>
            <a:r>
              <a:rPr lang="en-US" sz="1200" dirty="0" err="1"/>
              <a:t>Sed</a:t>
            </a:r>
            <a:r>
              <a:rPr lang="en-US" sz="1200" dirty="0"/>
              <a:t> </a:t>
            </a:r>
            <a:r>
              <a:rPr lang="en-US" sz="1200" dirty="0" err="1"/>
              <a:t>feugiat</a:t>
            </a:r>
            <a:r>
              <a:rPr lang="en-US" sz="1200" dirty="0"/>
              <a:t> ligula </a:t>
            </a:r>
            <a:r>
              <a:rPr lang="en-US" sz="1200" dirty="0" err="1"/>
              <a:t>nec</a:t>
            </a:r>
            <a:r>
              <a:rPr lang="en-US" sz="1200" dirty="0"/>
              <a:t> </a:t>
            </a:r>
            <a:r>
              <a:rPr lang="en-US" sz="1200" dirty="0" err="1"/>
              <a:t>mauris</a:t>
            </a:r>
            <a:r>
              <a:rPr lang="en-US" sz="1200" dirty="0"/>
              <a:t> </a:t>
            </a:r>
            <a:r>
              <a:rPr lang="en-US" sz="1200" dirty="0" err="1"/>
              <a:t>imperdiet</a:t>
            </a:r>
            <a:r>
              <a:rPr lang="en-US" sz="1200" dirty="0"/>
              <a:t>, sit </a:t>
            </a:r>
            <a:r>
              <a:rPr lang="en-US" sz="1200" dirty="0" err="1"/>
              <a:t>amet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</a:t>
            </a:r>
            <a:r>
              <a:rPr lang="en-US" sz="1200" dirty="0" err="1"/>
              <a:t>laoreet</a:t>
            </a:r>
            <a:r>
              <a:rPr lang="en-US" sz="1200" dirty="0"/>
              <a:t>. </a:t>
            </a:r>
            <a:r>
              <a:rPr lang="en-US" sz="1200" dirty="0" err="1"/>
              <a:t>Donec</a:t>
            </a:r>
            <a:r>
              <a:rPr lang="en-US" sz="1200" dirty="0"/>
              <a:t> at </a:t>
            </a:r>
            <a:r>
              <a:rPr lang="en-US" sz="1200" dirty="0" err="1"/>
              <a:t>venenatis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, a </a:t>
            </a:r>
            <a:r>
              <a:rPr lang="en-US" sz="1200" dirty="0" err="1"/>
              <a:t>aliquet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Cum </a:t>
            </a:r>
            <a:r>
              <a:rPr lang="en-US" sz="1200" dirty="0" err="1"/>
              <a:t>sociis</a:t>
            </a:r>
            <a:r>
              <a:rPr lang="en-US" sz="1200" dirty="0"/>
              <a:t> </a:t>
            </a:r>
            <a:r>
              <a:rPr lang="en-US" sz="1200" dirty="0" err="1"/>
              <a:t>natoque</a:t>
            </a:r>
            <a:r>
              <a:rPr lang="en-US" sz="1200" dirty="0"/>
              <a:t> </a:t>
            </a:r>
            <a:r>
              <a:rPr lang="en-US" sz="1200" dirty="0" err="1"/>
              <a:t>penatibus</a:t>
            </a:r>
            <a:r>
              <a:rPr lang="en-US" sz="1200" dirty="0"/>
              <a:t> et </a:t>
            </a:r>
            <a:r>
              <a:rPr lang="en-US" sz="1200" dirty="0" err="1"/>
              <a:t>magnis</a:t>
            </a:r>
            <a:r>
              <a:rPr lang="en-US" sz="1200" dirty="0"/>
              <a:t> dis parturient </a:t>
            </a:r>
            <a:r>
              <a:rPr lang="en-US" sz="1200" dirty="0" err="1"/>
              <a:t>montes</a:t>
            </a:r>
            <a:r>
              <a:rPr lang="en-US" sz="1200" dirty="0"/>
              <a:t>, </a:t>
            </a:r>
            <a:r>
              <a:rPr lang="en-US" sz="1200" dirty="0" err="1"/>
              <a:t>nascetur</a:t>
            </a:r>
            <a:r>
              <a:rPr lang="en-US" sz="1200" dirty="0"/>
              <a:t> </a:t>
            </a:r>
            <a:r>
              <a:rPr lang="en-US" sz="1200" dirty="0" err="1"/>
              <a:t>ridiculus</a:t>
            </a:r>
            <a:r>
              <a:rPr lang="en-US" sz="1200" dirty="0"/>
              <a:t> mus</a:t>
            </a:r>
            <a:r>
              <a:rPr lang="en-US" sz="1200" dirty="0" smtClean="0"/>
              <a:t>.” 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533156" y="4485678"/>
            <a:ext cx="2305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2016 SEES Intern Testimonials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8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31" y="45720"/>
            <a:ext cx="8936069" cy="7543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59838"/>
            <a:ext cx="7467600" cy="715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STEM Enhancement in Earth Science (11/15/16)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Meat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2518" y="99060"/>
            <a:ext cx="765023" cy="637519"/>
          </a:xfrm>
          <a:prstGeom prst="rect">
            <a:avLst/>
          </a:prstGeom>
        </p:spPr>
      </p:pic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B8783-C38A-4143-956D-BE989679DBDC}" type="slidenum">
              <a:rPr lang="en-US" sz="80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Content Placeholder 15"/>
          <p:cNvSpPr txBox="1">
            <a:spLocks/>
          </p:cNvSpPr>
          <p:nvPr/>
        </p:nvSpPr>
        <p:spPr>
          <a:xfrm>
            <a:off x="152399" y="4225491"/>
            <a:ext cx="4079875" cy="677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200" dirty="0" smtClean="0"/>
          </a:p>
        </p:txBody>
      </p:sp>
      <p:grpSp>
        <p:nvGrpSpPr>
          <p:cNvPr id="22" name="Group 21"/>
          <p:cNvGrpSpPr/>
          <p:nvPr/>
        </p:nvGrpSpPr>
        <p:grpSpPr>
          <a:xfrm>
            <a:off x="795408" y="1394889"/>
            <a:ext cx="2743200" cy="1342631"/>
            <a:chOff x="755194" y="1394889"/>
            <a:chExt cx="2743200" cy="1342631"/>
          </a:xfrm>
        </p:grpSpPr>
        <p:pic>
          <p:nvPicPr>
            <p:cNvPr id="3" name="Picture 2" descr="Screen Shot 2016-11-14 at 1.17.31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194" y="1394889"/>
              <a:ext cx="2743200" cy="72648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62287" y="2206084"/>
              <a:ext cx="2729014" cy="531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Key student attends prestigious NASA internship program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497820" y="1453126"/>
            <a:ext cx="2743200" cy="1226156"/>
            <a:chOff x="5464769" y="1503148"/>
            <a:chExt cx="2743200" cy="1226156"/>
          </a:xfrm>
        </p:grpSpPr>
        <p:pic>
          <p:nvPicPr>
            <p:cNvPr id="7" name="Picture 6" descr="Screen Shot 2016-11-14 at 1.19.55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4769" y="1503148"/>
              <a:ext cx="2743200" cy="699117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471862" y="2206084"/>
              <a:ext cx="27290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ACMA student </a:t>
              </a:r>
              <a:r>
                <a:rPr lang="en-US" sz="1400" dirty="0" smtClean="0"/>
                <a:t>completes </a:t>
              </a:r>
              <a:r>
                <a:rPr lang="en-US" sz="1400" dirty="0"/>
                <a:t>NASA internship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95408" y="4643171"/>
            <a:ext cx="2743200" cy="925395"/>
            <a:chOff x="637476" y="4208159"/>
            <a:chExt cx="2743200" cy="925395"/>
          </a:xfrm>
        </p:grpSpPr>
        <p:pic>
          <p:nvPicPr>
            <p:cNvPr id="18" name="Picture 17" descr="a39af2d75ee3acf3b76bb7dd8435cc74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76" y="4208159"/>
              <a:ext cx="2743200" cy="38017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644569" y="4610334"/>
              <a:ext cx="27290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Westlake junior gains insight into NASA during </a:t>
              </a:r>
              <a:r>
                <a:rPr lang="en-US" sz="1400" dirty="0" err="1"/>
                <a:t>monthlong</a:t>
              </a:r>
              <a:r>
                <a:rPr lang="en-US" sz="1400" dirty="0"/>
                <a:t> internship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97820" y="4510719"/>
            <a:ext cx="2743200" cy="1190298"/>
            <a:chOff x="5530871" y="4510719"/>
            <a:chExt cx="2743200" cy="1190298"/>
          </a:xfrm>
        </p:grpSpPr>
        <p:pic>
          <p:nvPicPr>
            <p:cNvPr id="21" name="Picture 20" descr="Screen Shot 2016-11-14 at 1.33.25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871" y="4510719"/>
              <a:ext cx="2743200" cy="57963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5537964" y="5177797"/>
              <a:ext cx="27290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Muhlenberg senior lands NASA internship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3114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31" y="45720"/>
            <a:ext cx="8936069" cy="7543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59838"/>
            <a:ext cx="7467600" cy="715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STEM Enhancement in Earth Science (11/15/16)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Meatbal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2518" y="99060"/>
            <a:ext cx="765023" cy="637519"/>
          </a:xfrm>
          <a:prstGeom prst="rect">
            <a:avLst/>
          </a:prstGeom>
        </p:spPr>
      </p:pic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B8783-C38A-4143-956D-BE989679DBDC}" type="slidenum">
              <a:rPr lang="en-US" sz="80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Content Placeholder 15"/>
          <p:cNvSpPr txBox="1">
            <a:spLocks/>
          </p:cNvSpPr>
          <p:nvPr/>
        </p:nvSpPr>
        <p:spPr>
          <a:xfrm>
            <a:off x="152399" y="4225491"/>
            <a:ext cx="4079875" cy="677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200" dirty="0" smtClean="0"/>
          </a:p>
        </p:txBody>
      </p:sp>
      <p:pic>
        <p:nvPicPr>
          <p:cNvPr id="8" name="2016 SEES Summer High School Internship Program Presentation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6225" y="1206143"/>
            <a:ext cx="6974726" cy="39232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9538" y="5557559"/>
            <a:ext cx="69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NASA SEES YouTube </a:t>
            </a:r>
            <a:r>
              <a:rPr lang="en-US" dirty="0"/>
              <a:t>Channel: </a:t>
            </a:r>
            <a:endParaRPr lang="en-US" dirty="0" smtClean="0"/>
          </a:p>
          <a:p>
            <a:pPr algn="ctr"/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err="1"/>
              <a:t>www.youtube.com</a:t>
            </a:r>
            <a:r>
              <a:rPr lang="en-US" dirty="0"/>
              <a:t>/channel/UCHoAiBx9Q73ifvETruxn3dA</a:t>
            </a:r>
          </a:p>
        </p:txBody>
      </p:sp>
    </p:spTree>
    <p:extLst>
      <p:ext uri="{BB962C8B-B14F-4D97-AF65-F5344CB8AC3E}">
        <p14:creationId xmlns:p14="http://schemas.microsoft.com/office/powerpoint/2010/main" val="3350057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31" y="45720"/>
            <a:ext cx="8936069" cy="7543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59838"/>
            <a:ext cx="7467600" cy="715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STEM Enhancement in Earth Science (11/15/16)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Meat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2518" y="99060"/>
            <a:ext cx="765023" cy="637519"/>
          </a:xfrm>
          <a:prstGeom prst="rect">
            <a:avLst/>
          </a:prstGeom>
        </p:spPr>
      </p:pic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B8783-C38A-4143-956D-BE989679DBDC}" type="slidenum">
              <a:rPr lang="en-US" sz="80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6425" y="996221"/>
            <a:ext cx="7214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SEE Projects</a:t>
            </a:r>
            <a:endParaRPr lang="en-US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476638" y="1651005"/>
            <a:ext cx="2286000" cy="2020328"/>
            <a:chOff x="375040" y="1701804"/>
            <a:chExt cx="2286000" cy="2020328"/>
          </a:xfrm>
        </p:grpSpPr>
        <p:pic>
          <p:nvPicPr>
            <p:cNvPr id="7" name="Picture 6" descr="aerospac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40" y="1701804"/>
              <a:ext cx="2286000" cy="152400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451240" y="33528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Aerospace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427790" y="1651005"/>
            <a:ext cx="2286000" cy="2020328"/>
            <a:chOff x="3430820" y="1701804"/>
            <a:chExt cx="2286000" cy="2020328"/>
          </a:xfrm>
        </p:grpSpPr>
        <p:pic>
          <p:nvPicPr>
            <p:cNvPr id="10" name="Picture 9" descr="astronomy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0820" y="1701804"/>
              <a:ext cx="2286000" cy="152400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507020" y="33528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Astronomy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78943" y="1651005"/>
            <a:ext cx="2567907" cy="2020328"/>
            <a:chOff x="6175747" y="1701804"/>
            <a:chExt cx="2567907" cy="2020328"/>
          </a:xfrm>
        </p:grpSpPr>
        <p:pic>
          <p:nvPicPr>
            <p:cNvPr id="11" name="Picture 10" descr="emergency-prep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6700" y="1701804"/>
              <a:ext cx="2286000" cy="152400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175747" y="3352800"/>
              <a:ext cx="25679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Emergency Preparedness</a:t>
              </a:r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06400" y="4326466"/>
            <a:ext cx="2286000" cy="2062667"/>
            <a:chOff x="406400" y="4326466"/>
            <a:chExt cx="2286000" cy="2062667"/>
          </a:xfrm>
        </p:grpSpPr>
        <p:pic>
          <p:nvPicPr>
            <p:cNvPr id="14" name="Picture 13" descr="flood_response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400" y="4326466"/>
              <a:ext cx="2286000" cy="152400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451240" y="6019801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Flood Response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455988" y="4326466"/>
            <a:ext cx="2286000" cy="2062667"/>
            <a:chOff x="3445933" y="4326466"/>
            <a:chExt cx="2286000" cy="2062667"/>
          </a:xfrm>
        </p:grpSpPr>
        <p:pic>
          <p:nvPicPr>
            <p:cNvPr id="12" name="Picture 11" descr="grace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5933" y="4326466"/>
              <a:ext cx="2286000" cy="15240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3506788" y="6019801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GRACE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505576" y="4326466"/>
            <a:ext cx="2286000" cy="2062667"/>
            <a:chOff x="6520921" y="4326466"/>
            <a:chExt cx="2286000" cy="2062667"/>
          </a:xfrm>
        </p:grpSpPr>
        <p:pic>
          <p:nvPicPr>
            <p:cNvPr id="13" name="Picture 12" descr="icesat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0921" y="4326466"/>
              <a:ext cx="2286000" cy="152400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6598040" y="6019801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ICESat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6828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731" y="15740"/>
            <a:ext cx="8936069" cy="7543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" y="59838"/>
            <a:ext cx="7467600" cy="71596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STEM Enhancement in Earth Science (11/15/16)</a:t>
            </a:r>
            <a:r>
              <a:rPr lang="en-US" sz="2000" b="1" i="1" dirty="0" smtClean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220979" y="691546"/>
            <a:ext cx="8915401" cy="411162"/>
          </a:xfrm>
        </p:spPr>
        <p:txBody>
          <a:bodyPr/>
          <a:lstStyle/>
          <a:p>
            <a:pPr>
              <a:tabLst>
                <a:tab pos="4510088" algn="l"/>
              </a:tabLst>
            </a:pPr>
            <a:r>
              <a:rPr lang="en-US" sz="1600" dirty="0" smtClean="0"/>
              <a:t>Dissemination	Updates/Changes</a:t>
            </a:r>
            <a:endParaRPr lang="en-US" sz="1600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4"/>
          </p:nvPr>
        </p:nvSpPr>
        <p:spPr>
          <a:xfrm>
            <a:off x="4660265" y="1059180"/>
            <a:ext cx="4079875" cy="291846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200" b="1" dirty="0" smtClean="0"/>
              <a:t>Dr. Wallace T. Fowler, PI for SEES is retiring in January 2017.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200" b="1" dirty="0" smtClean="0"/>
              <a:t>Margaret Baguio, Co-PI assumed PI responsibilities in October.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1200" b="1" dirty="0" smtClean="0"/>
              <a:t>Researching ways to select students for the program with the greatest need.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endParaRPr lang="en-US" sz="1200" dirty="0" smtClean="0"/>
          </a:p>
        </p:txBody>
      </p:sp>
      <p:pic>
        <p:nvPicPr>
          <p:cNvPr id="5" name="Picture 4" descr="Meat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2518" y="99060"/>
            <a:ext cx="765023" cy="637519"/>
          </a:xfrm>
          <a:prstGeom prst="rect">
            <a:avLst/>
          </a:prstGeom>
        </p:spPr>
      </p:pic>
      <p:cxnSp>
        <p:nvCxnSpPr>
          <p:cNvPr id="8" name="Straight Connector 7"/>
          <p:cNvCxnSpPr>
            <a:stCxn id="4" idx="2"/>
          </p:cNvCxnSpPr>
          <p:nvPr/>
        </p:nvCxnSpPr>
        <p:spPr>
          <a:xfrm flipH="1">
            <a:off x="4572000" y="770120"/>
            <a:ext cx="27766" cy="579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-76200" y="36957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152399" y="1135380"/>
            <a:ext cx="4374521" cy="2560320"/>
          </a:xfrm>
        </p:spPr>
        <p:txBody>
          <a:bodyPr>
            <a:noAutofit/>
          </a:bodyPr>
          <a:lstStyle/>
          <a:p>
            <a:pPr marL="0" indent="0">
              <a:lnSpc>
                <a:spcPct val="98000"/>
              </a:lnSpc>
              <a:buNone/>
              <a:defRPr/>
            </a:pPr>
            <a:r>
              <a:rPr lang="en-US" sz="1200" b="1" dirty="0" smtClean="0">
                <a:cs typeface="Arial" charset="0"/>
              </a:rPr>
              <a:t>SEES internship has received publicity across the nation at school districts, news media with stories on student selection.</a:t>
            </a:r>
          </a:p>
          <a:p>
            <a:pPr marL="0" indent="0">
              <a:lnSpc>
                <a:spcPct val="98000"/>
              </a:lnSpc>
              <a:buNone/>
              <a:defRPr/>
            </a:pPr>
            <a:endParaRPr lang="en-US" sz="1200" b="1" dirty="0">
              <a:cs typeface="Arial" charset="0"/>
            </a:endParaRPr>
          </a:p>
          <a:p>
            <a:pPr marL="0" indent="0">
              <a:lnSpc>
                <a:spcPct val="98000"/>
              </a:lnSpc>
              <a:buNone/>
              <a:defRPr/>
            </a:pPr>
            <a:r>
              <a:rPr lang="en-US" sz="1200" b="1" dirty="0" smtClean="0">
                <a:cs typeface="Arial" charset="0"/>
              </a:rPr>
              <a:t>Collaborating with Virginia Space Grant Consortium on the Earth Science </a:t>
            </a:r>
            <a:r>
              <a:rPr lang="en-US" sz="1200" b="1" smtClean="0">
                <a:cs typeface="Arial" charset="0"/>
              </a:rPr>
              <a:t>Scholars program. </a:t>
            </a:r>
            <a:endParaRPr lang="en-US" sz="1200" b="1" dirty="0" smtClean="0">
              <a:cs typeface="Arial" charset="0"/>
            </a:endParaRPr>
          </a:p>
        </p:txBody>
      </p:sp>
      <p:sp>
        <p:nvSpPr>
          <p:cNvPr id="18" name="Text Placeholder 13"/>
          <p:cNvSpPr txBox="1">
            <a:spLocks/>
          </p:cNvSpPr>
          <p:nvPr/>
        </p:nvSpPr>
        <p:spPr>
          <a:xfrm>
            <a:off x="216459" y="3755015"/>
            <a:ext cx="8851341" cy="4111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20000"/>
              </a:spcBef>
              <a:buFont typeface="Arial" pitchFamily="34" charset="0"/>
              <a:buNone/>
              <a:tabLst>
                <a:tab pos="4518025" algn="l"/>
              </a:tabLst>
              <a:defRPr/>
            </a:pPr>
            <a:r>
              <a:rPr lang="en-US" sz="1600" b="1" dirty="0" smtClean="0"/>
              <a:t>Look Ahead	Cross-Collaboration Status</a:t>
            </a:r>
            <a:endParaRPr lang="en-US" sz="1600" b="1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B8783-C38A-4143-956D-BE989679DBDC}" type="slidenum">
              <a:rPr lang="en-US" sz="80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 sz="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2129" y="4166177"/>
            <a:ext cx="4147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cs typeface="Arial" charset="0"/>
              </a:rPr>
              <a:t>Implement GLOBE protocols that can be utilized in summer intern program.</a:t>
            </a:r>
          </a:p>
          <a:p>
            <a:endParaRPr lang="en-US" sz="1200" b="1" dirty="0">
              <a:solidFill>
                <a:prstClr val="black"/>
              </a:solidFill>
              <a:cs typeface="Arial" charset="0"/>
            </a:endParaRPr>
          </a:p>
          <a:p>
            <a:r>
              <a:rPr lang="en-US" sz="1200" b="1" dirty="0" smtClean="0">
                <a:solidFill>
                  <a:prstClr val="black"/>
                </a:solidFill>
                <a:cs typeface="Arial" charset="0"/>
              </a:rPr>
              <a:t>NASA Eyes is an integral component of remote work for SEES and is utilized on-site.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15" name="Content Placeholder 15"/>
          <p:cNvSpPr txBox="1">
            <a:spLocks/>
          </p:cNvSpPr>
          <p:nvPr/>
        </p:nvSpPr>
        <p:spPr>
          <a:xfrm>
            <a:off x="152399" y="4225491"/>
            <a:ext cx="4079875" cy="677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b="1" dirty="0" smtClean="0"/>
              <a:t>SEES application will be on-line in January 2017.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b="1" dirty="0" smtClean="0"/>
              <a:t>Recruit teachers and graduate students to review SEES student applications.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b="1" dirty="0" smtClean="0"/>
              <a:t>Select students for summer intern program.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b="1" dirty="0" smtClean="0"/>
              <a:t>Reserve dormitory space.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b="1" dirty="0" smtClean="0"/>
              <a:t>Develop earth science high school on-line course.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200" b="1" dirty="0" smtClean="0"/>
              <a:t>Select activities for teacher earth science summer workshop.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320782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24396</TotalTime>
  <Words>760</Words>
  <Application>Microsoft Macintosh PowerPoint</Application>
  <PresentationFormat>On-screen Show (4:3)</PresentationFormat>
  <Paragraphs>103</Paragraphs>
  <Slides>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STEM Enhancement in Earth Science (11/15/16)</vt:lpstr>
      <vt:lpstr>STEM Enhancement in Earth Science (11/15/16)</vt:lpstr>
      <vt:lpstr>STEM Enhancement in Earth Science (11/15/16)</vt:lpstr>
      <vt:lpstr>STEM Enhancement in Earth Science (11/15/16)</vt:lpstr>
      <vt:lpstr>STEM Enhancement in Earth Science (11/15/16)</vt:lpstr>
      <vt:lpstr>STEM Enhancement in Earth Science (11/15/16)</vt:lpstr>
      <vt:lpstr>STEM Enhancement in Earth Science (11/15/16)</vt:lpstr>
      <vt:lpstr>STEM Enhancement in Earth Science (11/15/16) </vt:lpstr>
    </vt:vector>
  </TitlesOfParts>
  <Company>HPES ACES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SMD Science Education  Restructuring Strategy</dc:title>
  <dc:creator>Erickson, Kristen (HQ-DA000)</dc:creator>
  <cp:lastModifiedBy>Angelica Kruizinga</cp:lastModifiedBy>
  <cp:revision>114</cp:revision>
  <cp:lastPrinted>2016-03-10T14:55:31Z</cp:lastPrinted>
  <dcterms:created xsi:type="dcterms:W3CDTF">2015-09-17T18:32:03Z</dcterms:created>
  <dcterms:modified xsi:type="dcterms:W3CDTF">2016-11-15T01:36:13Z</dcterms:modified>
</cp:coreProperties>
</file>