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02" r:id="rId2"/>
    <p:sldId id="289" r:id="rId3"/>
    <p:sldId id="303" r:id="rId4"/>
    <p:sldId id="320" r:id="rId5"/>
    <p:sldId id="256" r:id="rId6"/>
    <p:sldId id="317" r:id="rId7"/>
    <p:sldId id="304" r:id="rId8"/>
    <p:sldId id="273" r:id="rId9"/>
    <p:sldId id="262" r:id="rId10"/>
    <p:sldId id="318" r:id="rId11"/>
    <p:sldId id="306" r:id="rId12"/>
    <p:sldId id="314" r:id="rId13"/>
    <p:sldId id="315" r:id="rId14"/>
    <p:sldId id="280" r:id="rId15"/>
    <p:sldId id="257" r:id="rId16"/>
    <p:sldId id="296" r:id="rId17"/>
    <p:sldId id="333" r:id="rId18"/>
    <p:sldId id="321" r:id="rId19"/>
    <p:sldId id="310" r:id="rId20"/>
    <p:sldId id="259" r:id="rId21"/>
    <p:sldId id="282" r:id="rId22"/>
    <p:sldId id="298" r:id="rId23"/>
    <p:sldId id="329" r:id="rId24"/>
    <p:sldId id="308" r:id="rId25"/>
    <p:sldId id="316" r:id="rId26"/>
    <p:sldId id="307" r:id="rId27"/>
    <p:sldId id="275" r:id="rId28"/>
    <p:sldId id="278" r:id="rId29"/>
    <p:sldId id="281" r:id="rId30"/>
    <p:sldId id="297" r:id="rId31"/>
    <p:sldId id="286" r:id="rId32"/>
    <p:sldId id="274" r:id="rId33"/>
    <p:sldId id="319" r:id="rId34"/>
    <p:sldId id="327" r:id="rId35"/>
    <p:sldId id="326" r:id="rId36"/>
    <p:sldId id="328" r:id="rId37"/>
    <p:sldId id="294" r:id="rId38"/>
    <p:sldId id="276" r:id="rId39"/>
    <p:sldId id="292" r:id="rId40"/>
    <p:sldId id="277" r:id="rId41"/>
    <p:sldId id="293" r:id="rId42"/>
    <p:sldId id="312" r:id="rId43"/>
    <p:sldId id="309" r:id="rId44"/>
    <p:sldId id="263" r:id="rId45"/>
    <p:sldId id="285" r:id="rId46"/>
    <p:sldId id="270" r:id="rId47"/>
    <p:sldId id="271" r:id="rId48"/>
    <p:sldId id="284" r:id="rId49"/>
    <p:sldId id="269" r:id="rId50"/>
    <p:sldId id="268" r:id="rId51"/>
    <p:sldId id="267" r:id="rId52"/>
    <p:sldId id="311" r:id="rId53"/>
    <p:sldId id="300" r:id="rId54"/>
    <p:sldId id="325" r:id="rId55"/>
    <p:sldId id="323" r:id="rId56"/>
    <p:sldId id="301" r:id="rId57"/>
    <p:sldId id="299" r:id="rId58"/>
    <p:sldId id="331" r:id="rId59"/>
    <p:sldId id="332"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CCFF"/>
    <a:srgbClr val="FFCC00"/>
    <a:srgbClr val="FFFF99"/>
    <a:srgbClr val="FFCC66"/>
    <a:srgbClr val="0099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9" d="100"/>
          <a:sy n="129" d="100"/>
        </p:scale>
        <p:origin x="-112" y="-1216"/>
      </p:cViewPr>
      <p:guideLst>
        <p:guide orient="horz" pos="2160"/>
        <p:guide pos="2880"/>
      </p:guideLst>
    </p:cSldViewPr>
  </p:slideViewPr>
  <p:notesTextViewPr>
    <p:cViewPr>
      <p:scale>
        <a:sx n="1" d="1"/>
        <a:sy n="1" d="1"/>
      </p:scale>
      <p:origin x="0" y="0"/>
    </p:cViewPr>
  </p:notesTextViewPr>
  <p:sorterViewPr>
    <p:cViewPr>
      <p:scale>
        <a:sx n="100" d="100"/>
        <a:sy n="100" d="100"/>
      </p:scale>
      <p:origin x="0" y="19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notesMaster" Target="notesMasters/notesMaster1.xml"/><Relationship Id="rId62"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5AA9085-39B2-400C-AFD3-03FD4817F303}" type="datetimeFigureOut">
              <a:rPr lang="en-US" smtClean="0"/>
              <a:t>12/2/14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9B9401-2623-4BBE-B291-07E0A1789E6A}" type="slidenum">
              <a:rPr lang="en-US" smtClean="0"/>
              <a:t>‹#›</a:t>
            </a:fld>
            <a:endParaRPr lang="en-US" dirty="0"/>
          </a:p>
        </p:txBody>
      </p:sp>
    </p:spTree>
    <p:extLst>
      <p:ext uri="{BB962C8B-B14F-4D97-AF65-F5344CB8AC3E}">
        <p14:creationId xmlns:p14="http://schemas.microsoft.com/office/powerpoint/2010/main" val="4085262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71E1029-AF1D-874B-80EE-15BB34F11331}" type="slidenum">
              <a:rPr lang="en-US" smtClean="0"/>
              <a:t>3</a:t>
            </a:fld>
            <a:endParaRPr lang="en-US"/>
          </a:p>
        </p:txBody>
      </p:sp>
    </p:spTree>
    <p:extLst>
      <p:ext uri="{BB962C8B-B14F-4D97-AF65-F5344CB8AC3E}">
        <p14:creationId xmlns:p14="http://schemas.microsoft.com/office/powerpoint/2010/main" val="3623700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fld id="{0A9F1A09-ABA3-4BF1-9B90-E5208602AA7E}" type="slidenum">
              <a:rPr lang="en-US" altLang="en-US" sz="1200" i="0" smtClean="0"/>
              <a:pPr eaLnBrk="1" hangingPunct="1"/>
              <a:t>8</a:t>
            </a:fld>
            <a:endParaRPr lang="en-US" altLang="en-US" sz="1200" i="0" dirty="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1202A-81F9-4C81-84F6-4295388F5BF1}" type="slidenum">
              <a:rPr lang="en-US" altLang="en-US"/>
              <a:pPr/>
              <a:t>17</a:t>
            </a:fld>
            <a:endParaRPr lang="en-US" altLang="en-US" dirty="0"/>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r>
              <a:rPr lang="en-US" altLang="en-US" dirty="0"/>
              <a:t>From http://www.physicalgeography.net/fundamentals/6h.html</a:t>
            </a:r>
          </a:p>
          <a:p>
            <a:endParaRPr lang="en-US" altLang="en-US" dirty="0"/>
          </a:p>
          <a:p>
            <a:r>
              <a:rPr lang="en-US" altLang="en-US" dirty="0"/>
              <a:t>Winter: The Sun rises in the southeast, only gets to about 16 degrees high in the sky, and sets in the southwest.</a:t>
            </a:r>
          </a:p>
          <a:p>
            <a:r>
              <a:rPr lang="en-US" altLang="en-US" dirty="0"/>
              <a:t>Spring: The Sun rises due east, gets to 40 degrees high in the sky, and sets due west.</a:t>
            </a:r>
          </a:p>
          <a:p>
            <a:r>
              <a:rPr lang="en-US" altLang="en-US" dirty="0"/>
              <a:t>Summer: The Sun rises in the northeast, gets all the way to 63 degrees high in the sky, and sets in the northwest.</a:t>
            </a:r>
          </a:p>
          <a:p>
            <a:r>
              <a:rPr lang="en-US" altLang="en-US" dirty="0"/>
              <a:t>Fall: The Sun rises due east, gets to 40 degrees high in the sky, and sets due west.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b="1">
                <a:solidFill>
                  <a:schemeClr val="tx1"/>
                </a:solidFill>
                <a:latin typeface="Arial Unicode MS" pitchFamily="34" charset="-128"/>
              </a:defRPr>
            </a:lvl1pPr>
            <a:lvl2pPr marL="742950" indent="-285750">
              <a:defRPr sz="1000" b="1">
                <a:solidFill>
                  <a:schemeClr val="tx1"/>
                </a:solidFill>
                <a:latin typeface="Arial Unicode MS" pitchFamily="34" charset="-128"/>
              </a:defRPr>
            </a:lvl2pPr>
            <a:lvl3pPr marL="1143000" indent="-228600">
              <a:defRPr sz="1000" b="1">
                <a:solidFill>
                  <a:schemeClr val="tx1"/>
                </a:solidFill>
                <a:latin typeface="Arial Unicode MS" pitchFamily="34" charset="-128"/>
              </a:defRPr>
            </a:lvl3pPr>
            <a:lvl4pPr marL="1600200" indent="-228600">
              <a:defRPr sz="1000" b="1">
                <a:solidFill>
                  <a:schemeClr val="tx1"/>
                </a:solidFill>
                <a:latin typeface="Arial Unicode MS" pitchFamily="34" charset="-128"/>
              </a:defRPr>
            </a:lvl4pPr>
            <a:lvl5pPr marL="2057400" indent="-228600">
              <a:defRPr sz="1000" b="1">
                <a:solidFill>
                  <a:schemeClr val="tx1"/>
                </a:solidFill>
                <a:latin typeface="Arial Unicode MS" pitchFamily="34" charset="-128"/>
              </a:defRPr>
            </a:lvl5pPr>
            <a:lvl6pPr marL="2514600" indent="-228600" eaLnBrk="0" fontAlgn="base" hangingPunct="0">
              <a:spcBef>
                <a:spcPct val="0"/>
              </a:spcBef>
              <a:spcAft>
                <a:spcPct val="0"/>
              </a:spcAft>
              <a:defRPr sz="1000" b="1">
                <a:solidFill>
                  <a:schemeClr val="tx1"/>
                </a:solidFill>
                <a:latin typeface="Arial Unicode MS" pitchFamily="34" charset="-128"/>
              </a:defRPr>
            </a:lvl6pPr>
            <a:lvl7pPr marL="2971800" indent="-228600" eaLnBrk="0" fontAlgn="base" hangingPunct="0">
              <a:spcBef>
                <a:spcPct val="0"/>
              </a:spcBef>
              <a:spcAft>
                <a:spcPct val="0"/>
              </a:spcAft>
              <a:defRPr sz="1000" b="1">
                <a:solidFill>
                  <a:schemeClr val="tx1"/>
                </a:solidFill>
                <a:latin typeface="Arial Unicode MS" pitchFamily="34" charset="-128"/>
              </a:defRPr>
            </a:lvl7pPr>
            <a:lvl8pPr marL="3429000" indent="-228600" eaLnBrk="0" fontAlgn="base" hangingPunct="0">
              <a:spcBef>
                <a:spcPct val="0"/>
              </a:spcBef>
              <a:spcAft>
                <a:spcPct val="0"/>
              </a:spcAft>
              <a:defRPr sz="1000" b="1">
                <a:solidFill>
                  <a:schemeClr val="tx1"/>
                </a:solidFill>
                <a:latin typeface="Arial Unicode MS" pitchFamily="34" charset="-128"/>
              </a:defRPr>
            </a:lvl8pPr>
            <a:lvl9pPr marL="3886200" indent="-228600" eaLnBrk="0" fontAlgn="base" hangingPunct="0">
              <a:spcBef>
                <a:spcPct val="0"/>
              </a:spcBef>
              <a:spcAft>
                <a:spcPct val="0"/>
              </a:spcAft>
              <a:defRPr sz="1000" b="1">
                <a:solidFill>
                  <a:schemeClr val="tx1"/>
                </a:solidFill>
                <a:latin typeface="Arial Unicode MS" pitchFamily="34" charset="-128"/>
              </a:defRPr>
            </a:lvl9pPr>
          </a:lstStyle>
          <a:p>
            <a:fld id="{9F102A25-5866-4055-AE40-9DF530EC5E52}" type="slidenum">
              <a:rPr lang="en-US" altLang="en-US" sz="1200" smtClean="0">
                <a:latin typeface="Skia" charset="0"/>
              </a:rPr>
              <a:pPr/>
              <a:t>27</a:t>
            </a:fld>
            <a:endParaRPr lang="en-US" altLang="en-US" sz="1200" dirty="0" smtClean="0">
              <a:latin typeface="Skia"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SOHO Image</a:t>
            </a:r>
          </a:p>
          <a:p>
            <a:pPr lvl="1"/>
            <a:r>
              <a:rPr lang="en-US" altLang="en-US" dirty="0" smtClean="0"/>
              <a:t>Extreme Ultraviolet Imaging Telescope (EIT) image of a huge, handle-shaped prominence taken on Sept. 14,1999 taken in the 304 angstrom wavelength - Prominences are huge clouds of relatively cool dense plasma suspended in the Sun's hot, thin corona. At times, they can erupt, escaping the Sun's atmosphere. Emission in this spectral line shows the upper chromosphere at a temperature of about 60,000 degrees K. Every feature in the image traces magnetic field structure. The hottest areas appear almost white, while the darker red areas indicate cooler temperatures.</a:t>
            </a:r>
          </a:p>
          <a:p>
            <a:r>
              <a:rPr lang="en-US" altLang="en-US" dirty="0" smtClean="0"/>
              <a:t>http://photojournal.jpl.nasa.gov/catalog/PIA03149</a:t>
            </a:r>
          </a:p>
          <a:p>
            <a:endParaRPr lang="en-US" altLang="en-US" dirty="0" smtClean="0"/>
          </a:p>
          <a:p>
            <a:r>
              <a:rPr lang="en-US" altLang="en-US" dirty="0" smtClean="0"/>
              <a:t>More information on Sun at http://solarviews.com/eng/sun.htm</a:t>
            </a:r>
          </a:p>
          <a:p>
            <a:r>
              <a:rPr lang="en-US" altLang="en-US" dirty="0" smtClean="0"/>
              <a:t>And at http://www.seds.org/nineplanets/nineplanets/sol.html</a:t>
            </a:r>
          </a:p>
          <a:p>
            <a:r>
              <a:rPr lang="en-US" altLang="en-US" dirty="0" smtClean="0"/>
              <a:t>And at http://sohowww.nascom.nasa.gov/</a:t>
            </a:r>
          </a:p>
          <a:p>
            <a:endParaRPr lang="en-US" altLang="en-US" dirty="0" smtClean="0"/>
          </a:p>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b="1">
                <a:solidFill>
                  <a:schemeClr val="tx1"/>
                </a:solidFill>
                <a:latin typeface="Arial Unicode MS" pitchFamily="34" charset="-128"/>
              </a:defRPr>
            </a:lvl1pPr>
            <a:lvl2pPr marL="742950" indent="-285750">
              <a:defRPr sz="1000" b="1">
                <a:solidFill>
                  <a:schemeClr val="tx1"/>
                </a:solidFill>
                <a:latin typeface="Arial Unicode MS" pitchFamily="34" charset="-128"/>
              </a:defRPr>
            </a:lvl2pPr>
            <a:lvl3pPr marL="1143000" indent="-228600">
              <a:defRPr sz="1000" b="1">
                <a:solidFill>
                  <a:schemeClr val="tx1"/>
                </a:solidFill>
                <a:latin typeface="Arial Unicode MS" pitchFamily="34" charset="-128"/>
              </a:defRPr>
            </a:lvl3pPr>
            <a:lvl4pPr marL="1600200" indent="-228600">
              <a:defRPr sz="1000" b="1">
                <a:solidFill>
                  <a:schemeClr val="tx1"/>
                </a:solidFill>
                <a:latin typeface="Arial Unicode MS" pitchFamily="34" charset="-128"/>
              </a:defRPr>
            </a:lvl4pPr>
            <a:lvl5pPr marL="2057400" indent="-228600">
              <a:defRPr sz="1000" b="1">
                <a:solidFill>
                  <a:schemeClr val="tx1"/>
                </a:solidFill>
                <a:latin typeface="Arial Unicode MS" pitchFamily="34" charset="-128"/>
              </a:defRPr>
            </a:lvl5pPr>
            <a:lvl6pPr marL="2514600" indent="-228600" eaLnBrk="0" fontAlgn="base" hangingPunct="0">
              <a:spcBef>
                <a:spcPct val="0"/>
              </a:spcBef>
              <a:spcAft>
                <a:spcPct val="0"/>
              </a:spcAft>
              <a:defRPr sz="1000" b="1">
                <a:solidFill>
                  <a:schemeClr val="tx1"/>
                </a:solidFill>
                <a:latin typeface="Arial Unicode MS" pitchFamily="34" charset="-128"/>
              </a:defRPr>
            </a:lvl6pPr>
            <a:lvl7pPr marL="2971800" indent="-228600" eaLnBrk="0" fontAlgn="base" hangingPunct="0">
              <a:spcBef>
                <a:spcPct val="0"/>
              </a:spcBef>
              <a:spcAft>
                <a:spcPct val="0"/>
              </a:spcAft>
              <a:defRPr sz="1000" b="1">
                <a:solidFill>
                  <a:schemeClr val="tx1"/>
                </a:solidFill>
                <a:latin typeface="Arial Unicode MS" pitchFamily="34" charset="-128"/>
              </a:defRPr>
            </a:lvl7pPr>
            <a:lvl8pPr marL="3429000" indent="-228600" eaLnBrk="0" fontAlgn="base" hangingPunct="0">
              <a:spcBef>
                <a:spcPct val="0"/>
              </a:spcBef>
              <a:spcAft>
                <a:spcPct val="0"/>
              </a:spcAft>
              <a:defRPr sz="1000" b="1">
                <a:solidFill>
                  <a:schemeClr val="tx1"/>
                </a:solidFill>
                <a:latin typeface="Arial Unicode MS" pitchFamily="34" charset="-128"/>
              </a:defRPr>
            </a:lvl8pPr>
            <a:lvl9pPr marL="3886200" indent="-228600" eaLnBrk="0" fontAlgn="base" hangingPunct="0">
              <a:spcBef>
                <a:spcPct val="0"/>
              </a:spcBef>
              <a:spcAft>
                <a:spcPct val="0"/>
              </a:spcAft>
              <a:defRPr sz="1000" b="1">
                <a:solidFill>
                  <a:schemeClr val="tx1"/>
                </a:solidFill>
                <a:latin typeface="Arial Unicode MS" pitchFamily="34" charset="-128"/>
              </a:defRPr>
            </a:lvl9pPr>
          </a:lstStyle>
          <a:p>
            <a:fld id="{990515B9-B20C-437C-94DE-13D2707A9B9E}" type="slidenum">
              <a:rPr lang="en-US" altLang="en-US" sz="1200" smtClean="0">
                <a:latin typeface="Skia" charset="0"/>
              </a:rPr>
              <a:pPr/>
              <a:t>28</a:t>
            </a:fld>
            <a:endParaRPr lang="en-US" altLang="en-US" sz="1200" dirty="0" smtClean="0">
              <a:latin typeface="Skia" charset="0"/>
            </a:endParaRPr>
          </a:p>
        </p:txBody>
      </p:sp>
      <p:sp>
        <p:nvSpPr>
          <p:cNvPr id="111619" name="Rectangle 2"/>
          <p:cNvSpPr>
            <a:spLocks noGrp="1" noRot="1" noChangeAspect="1" noChangeArrowheads="1" noTextEdit="1"/>
          </p:cNvSpPr>
          <p:nvPr>
            <p:ph type="sldImg"/>
          </p:nvPr>
        </p:nvSpPr>
        <p:spPr>
          <a:solidFill>
            <a:srgbClr val="FFFFFF"/>
          </a:solidFill>
          <a:ln/>
        </p:spPr>
      </p:sp>
      <p:sp>
        <p:nvSpPr>
          <p:cNvPr id="111620" name="Rectangle 3"/>
          <p:cNvSpPr>
            <a:spLocks noGrp="1" noChangeArrowheads="1"/>
          </p:cNvSpPr>
          <p:nvPr>
            <p:ph type="body" idx="1"/>
          </p:nvPr>
        </p:nvSpPr>
        <p:spPr>
          <a:solidFill>
            <a:srgbClr val="FFFFFF"/>
          </a:solidFill>
          <a:ln>
            <a:solidFill>
              <a:srgbClr val="000000"/>
            </a:solidFill>
          </a:ln>
        </p:spPr>
        <p:txBody>
          <a:bodyPr/>
          <a:lstStyle/>
          <a:p>
            <a:r>
              <a:rPr lang="en-US" altLang="en-US" sz="1200" dirty="0" smtClean="0"/>
              <a:t>Information and statistics at http://www.nineplanets.org/earth.html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95F5F652-A9A0-4DA6-A9CD-25FAF9A08245}" type="slidenum">
              <a:rPr lang="en-US" altLang="en-US" b="0"/>
              <a:pPr eaLnBrk="1" hangingPunct="1"/>
              <a:t>30</a:t>
            </a:fld>
            <a:endParaRPr lang="en-US" altLang="en-US" b="0" dirty="0"/>
          </a:p>
        </p:txBody>
      </p:sp>
      <p:sp>
        <p:nvSpPr>
          <p:cNvPr id="9523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hangingPunct="1"/>
            <a:fld id="{4F4FC56A-26FA-48DB-B67D-13FD52F827A7}" type="slidenum">
              <a:rPr lang="en-US" altLang="en-US" sz="1200" b="0">
                <a:latin typeface="Times New Roman" pitchFamily="18" charset="0"/>
              </a:rPr>
              <a:pPr algn="r" eaLnBrk="1" hangingPunct="1"/>
              <a:t>30</a:t>
            </a:fld>
            <a:endParaRPr lang="en-US" altLang="en-US" sz="1200" b="0" dirty="0">
              <a:latin typeface="Times New Roman" pitchFamily="18" charset="0"/>
            </a:endParaRPr>
          </a:p>
        </p:txBody>
      </p:sp>
      <p:sp>
        <p:nvSpPr>
          <p:cNvPr id="95236" name="Rectangle 2"/>
          <p:cNvSpPr>
            <a:spLocks noGrp="1" noRot="1" noChangeAspect="1" noChangeArrowheads="1" noTextEdit="1"/>
          </p:cNvSpPr>
          <p:nvPr>
            <p:ph type="sldImg"/>
          </p:nvPr>
        </p:nvSpPr>
        <p:spPr>
          <a:ln/>
        </p:spPr>
      </p:sp>
      <p:sp>
        <p:nvSpPr>
          <p:cNvPr id="95237"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smtClean="0"/>
              <a:t>From http://visibleearth.nasa.gov/view_rec.php?id=1624</a:t>
            </a:r>
          </a:p>
          <a:p>
            <a:pPr eaLnBrk="1" hangingPunct="1"/>
            <a:r>
              <a:rPr lang="en-US" altLang="en-US" dirty="0" smtClean="0"/>
              <a:t>This image conveys the distance between Earth and Moon. You can demonstrate a scale model to your audience by providing one of your participants with a tennis ball (Moon) and one with a basketball (Earth).  Ask the audience to determine how far apart the two balls should be about 24 feet.</a:t>
            </a:r>
          </a:p>
          <a:p>
            <a:pPr eaLnBrk="1" hangingPunct="1"/>
            <a:endParaRPr lang="en-US" altLang="en-US" dirty="0" smtClean="0"/>
          </a:p>
          <a:p>
            <a:pPr eaLnBrk="1" hangingPunct="1"/>
            <a:r>
              <a:rPr lang="en-US" altLang="en-US" b="1" dirty="0" smtClean="0"/>
              <a:t>Original Caption Released with Image: </a:t>
            </a:r>
            <a:endParaRPr lang="en-US" altLang="en-US" dirty="0" smtClean="0"/>
          </a:p>
          <a:p>
            <a:pPr eaLnBrk="1" hangingPunct="1"/>
            <a:r>
              <a:rPr lang="en-US" altLang="en-US" dirty="0" smtClean="0"/>
              <a:t>2001 Mars Odyssey's Thermal Emission Imaging System (THEMIS) took this portrait of the Earth and its companion Moon, using the infrared camera, one of two cameras in the instrument. It was taken at a distance of 3,563,735 kilometer s (more than 2 million miles) on April 19, 2001 as the 2001 Mars Odyssey spacecraft left the Earth. From this distance and perspective the camera was able to acquire an image that directly shows the true distance from the Earth to the Moon. The Earth's diameter is about 12,750 km, and the distance from the Earth to the Moon is about 385,000 km, corresponding to 30 Earth diameters. The dark region seen on Earth in the infrared temperature image is the cold south pole, with a temperature of minus 50 degrees Celsius (minus 58 degrees Fahrenheit). The small bright region above it is warm Australia. This image was acquired using the 9.1 µm infrared filter, one of nine filters that the instrument will use to map the mineral composition and temperature of the martian surface. From this great distance, each picture element (pixel) in the image corresponds to a region 900 by 900 kilometers or greater in size or about size of the state of Texas. Once Odyssey reaches Mars orbit each infrared pixel will cover a region only 100 by 100 meters on the surface, about the size of a major league baseball field.</a:t>
            </a:r>
          </a:p>
          <a:p>
            <a:pPr eaLnBrk="1" hangingPunct="1"/>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fld id="{409684B8-2F94-4BF1-B716-3D0E978021FF}" type="slidenum">
              <a:rPr lang="en-US" altLang="en-US" b="0"/>
              <a:pPr eaLnBrk="1" hangingPunct="1"/>
              <a:t>31</a:t>
            </a:fld>
            <a:endParaRPr lang="en-US" altLang="en-US" b="0" dirty="0"/>
          </a:p>
        </p:txBody>
      </p:sp>
      <p:sp>
        <p:nvSpPr>
          <p:cNvPr id="9421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r" eaLnBrk="1" hangingPunct="1"/>
            <a:fld id="{57F97776-B8CE-42FC-AE35-522B0FBED4E3}" type="slidenum">
              <a:rPr lang="en-US" altLang="en-US" sz="1200" b="0">
                <a:latin typeface="Times New Roman" pitchFamily="18" charset="0"/>
              </a:rPr>
              <a:pPr algn="r" eaLnBrk="1" hangingPunct="1"/>
              <a:t>31</a:t>
            </a:fld>
            <a:endParaRPr lang="en-US" altLang="en-US" sz="1200" b="0" dirty="0">
              <a:latin typeface="Times New Roman" pitchFamily="18" charset="0"/>
            </a:endParaRPr>
          </a:p>
        </p:txBody>
      </p:sp>
      <p:sp>
        <p:nvSpPr>
          <p:cNvPr id="94212" name="Rectangle 2"/>
          <p:cNvSpPr>
            <a:spLocks noGrp="1" noRot="1" noChangeAspect="1" noChangeArrowheads="1" noTextEdit="1"/>
          </p:cNvSpPr>
          <p:nvPr>
            <p:ph type="sldImg"/>
          </p:nvPr>
        </p:nvSpPr>
        <p:spPr>
          <a:ln/>
        </p:spPr>
      </p:sp>
      <p:sp>
        <p:nvSpPr>
          <p:cNvPr id="94213"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smtClean="0"/>
              <a:t>Earth’s radius = 6378 kilometers or 3963 miles</a:t>
            </a:r>
          </a:p>
          <a:p>
            <a:pPr eaLnBrk="1" hangingPunct="1"/>
            <a:r>
              <a:rPr lang="en-US" altLang="en-US" dirty="0" smtClean="0"/>
              <a:t>Moon’s radius = 1738 kilometers or 1080 miles</a:t>
            </a:r>
          </a:p>
          <a:p>
            <a:pPr eaLnBrk="1" hangingPunct="1"/>
            <a:endParaRPr lang="en-US" altLang="en-US" dirty="0" smtClean="0"/>
          </a:p>
          <a:p>
            <a:pPr eaLnBrk="1" hangingPunct="1"/>
            <a:r>
              <a:rPr lang="en-US" altLang="en-US" dirty="0" smtClean="0"/>
              <a:t>Earth image from http://grin.hq.nasa.gov/IMAGES/SMALL/GPN-2000-001444.jpg</a:t>
            </a:r>
          </a:p>
          <a:p>
            <a:pPr eaLnBrk="1" hangingPunct="1"/>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b="1">
                <a:solidFill>
                  <a:schemeClr val="tx1"/>
                </a:solidFill>
                <a:latin typeface="Arial Unicode MS" pitchFamily="34" charset="-128"/>
              </a:defRPr>
            </a:lvl1pPr>
            <a:lvl2pPr marL="742950" indent="-285750">
              <a:defRPr sz="1000" b="1">
                <a:solidFill>
                  <a:schemeClr val="tx1"/>
                </a:solidFill>
                <a:latin typeface="Arial Unicode MS" pitchFamily="34" charset="-128"/>
              </a:defRPr>
            </a:lvl2pPr>
            <a:lvl3pPr marL="1143000" indent="-228600">
              <a:defRPr sz="1000" b="1">
                <a:solidFill>
                  <a:schemeClr val="tx1"/>
                </a:solidFill>
                <a:latin typeface="Arial Unicode MS" pitchFamily="34" charset="-128"/>
              </a:defRPr>
            </a:lvl3pPr>
            <a:lvl4pPr marL="1600200" indent="-228600">
              <a:defRPr sz="1000" b="1">
                <a:solidFill>
                  <a:schemeClr val="tx1"/>
                </a:solidFill>
                <a:latin typeface="Arial Unicode MS" pitchFamily="34" charset="-128"/>
              </a:defRPr>
            </a:lvl4pPr>
            <a:lvl5pPr marL="2057400" indent="-228600">
              <a:defRPr sz="1000" b="1">
                <a:solidFill>
                  <a:schemeClr val="tx1"/>
                </a:solidFill>
                <a:latin typeface="Arial Unicode MS" pitchFamily="34" charset="-128"/>
              </a:defRPr>
            </a:lvl5pPr>
            <a:lvl6pPr marL="2514600" indent="-228600" eaLnBrk="0" fontAlgn="base" hangingPunct="0">
              <a:spcBef>
                <a:spcPct val="0"/>
              </a:spcBef>
              <a:spcAft>
                <a:spcPct val="0"/>
              </a:spcAft>
              <a:defRPr sz="1000" b="1">
                <a:solidFill>
                  <a:schemeClr val="tx1"/>
                </a:solidFill>
                <a:latin typeface="Arial Unicode MS" pitchFamily="34" charset="-128"/>
              </a:defRPr>
            </a:lvl6pPr>
            <a:lvl7pPr marL="2971800" indent="-228600" eaLnBrk="0" fontAlgn="base" hangingPunct="0">
              <a:spcBef>
                <a:spcPct val="0"/>
              </a:spcBef>
              <a:spcAft>
                <a:spcPct val="0"/>
              </a:spcAft>
              <a:defRPr sz="1000" b="1">
                <a:solidFill>
                  <a:schemeClr val="tx1"/>
                </a:solidFill>
                <a:latin typeface="Arial Unicode MS" pitchFamily="34" charset="-128"/>
              </a:defRPr>
            </a:lvl7pPr>
            <a:lvl8pPr marL="3429000" indent="-228600" eaLnBrk="0" fontAlgn="base" hangingPunct="0">
              <a:spcBef>
                <a:spcPct val="0"/>
              </a:spcBef>
              <a:spcAft>
                <a:spcPct val="0"/>
              </a:spcAft>
              <a:defRPr sz="1000" b="1">
                <a:solidFill>
                  <a:schemeClr val="tx1"/>
                </a:solidFill>
                <a:latin typeface="Arial Unicode MS" pitchFamily="34" charset="-128"/>
              </a:defRPr>
            </a:lvl8pPr>
            <a:lvl9pPr marL="3886200" indent="-228600" eaLnBrk="0" fontAlgn="base" hangingPunct="0">
              <a:spcBef>
                <a:spcPct val="0"/>
              </a:spcBef>
              <a:spcAft>
                <a:spcPct val="0"/>
              </a:spcAft>
              <a:defRPr sz="1000" b="1">
                <a:solidFill>
                  <a:schemeClr val="tx1"/>
                </a:solidFill>
                <a:latin typeface="Arial Unicode MS" pitchFamily="34" charset="-128"/>
              </a:defRPr>
            </a:lvl9pPr>
          </a:lstStyle>
          <a:p>
            <a:fld id="{5172C170-987D-42F1-A237-8018C7163C6C}" type="slidenum">
              <a:rPr lang="en-US" altLang="en-US" sz="1200" smtClean="0">
                <a:latin typeface="Skia" charset="0"/>
              </a:rPr>
              <a:pPr/>
              <a:t>32</a:t>
            </a:fld>
            <a:endParaRPr lang="en-US" altLang="en-US" sz="1200" dirty="0" smtClean="0">
              <a:latin typeface="Skia" charset="0"/>
            </a:endParaRPr>
          </a:p>
        </p:txBody>
      </p:sp>
      <p:sp>
        <p:nvSpPr>
          <p:cNvPr id="161795" name="Rectangle 2"/>
          <p:cNvSpPr>
            <a:spLocks noGrp="1" noRot="1" noChangeAspect="1" noChangeArrowheads="1" noTextEdit="1"/>
          </p:cNvSpPr>
          <p:nvPr>
            <p:ph type="sldImg"/>
          </p:nvPr>
        </p:nvSpPr>
        <p:spPr>
          <a:ln/>
        </p:spPr>
      </p:sp>
      <p:sp>
        <p:nvSpPr>
          <p:cNvPr id="161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From http://solarsystem.nasa.gov/multimedia/display.cfm?IM_ID=2167 </a:t>
            </a:r>
          </a:p>
          <a:p>
            <a:endParaRPr lang="en-US" altLang="en-US" dirty="0" smtClean="0"/>
          </a:p>
          <a:p>
            <a:r>
              <a:rPr lang="en-US" altLang="en-US" dirty="0" smtClean="0"/>
              <a:t>This is a montage of planetary images taken by spacecraft. Included are (from top to bottom) Mercury, Venus, Earth (and Moon), Mars, Jupiter, Saturn, Uranus and Neptune. The spacecraft responsible for these images are as follows: </a:t>
            </a:r>
          </a:p>
          <a:p>
            <a:r>
              <a:rPr lang="en-US" altLang="en-US" dirty="0" smtClean="0"/>
              <a:t>Mercury was photographed by Mariner 10. </a:t>
            </a:r>
          </a:p>
          <a:p>
            <a:r>
              <a:rPr lang="en-US" altLang="en-US" dirty="0" smtClean="0"/>
              <a:t>Venus was imaged by the Magellan spacecraft's radar. </a:t>
            </a:r>
          </a:p>
          <a:p>
            <a:r>
              <a:rPr lang="en-US" altLang="en-US" dirty="0" smtClean="0"/>
              <a:t>Earth and its Moon were photographed by Galileo. </a:t>
            </a:r>
          </a:p>
          <a:p>
            <a:r>
              <a:rPr lang="en-US" altLang="en-US" dirty="0" smtClean="0"/>
              <a:t>Mars Global Surveyor took the image of Mars. </a:t>
            </a:r>
          </a:p>
          <a:p>
            <a:r>
              <a:rPr lang="en-US" altLang="en-US" dirty="0" smtClean="0"/>
              <a:t>Jupiter was photographed by Cassini as it traveled to Saturn. </a:t>
            </a:r>
          </a:p>
          <a:p>
            <a:r>
              <a:rPr lang="en-US" altLang="en-US" dirty="0" smtClean="0"/>
              <a:t>Saturn, Uranus and Neptune images were taken by the twin Voyager spacecraft. </a:t>
            </a:r>
          </a:p>
          <a:p>
            <a:r>
              <a:rPr lang="en-US" altLang="en-US" dirty="0" smtClean="0"/>
              <a:t>Pluto is not shown. No spacecraft has visited Pluto and it is too small and distant for good photography. </a:t>
            </a:r>
          </a:p>
          <a:p>
            <a:r>
              <a:rPr lang="en-US" altLang="en-US" dirty="0" smtClean="0"/>
              <a:t/>
            </a:r>
            <a:br>
              <a:rPr lang="en-US" altLang="en-US" dirty="0" smtClean="0"/>
            </a:br>
            <a:r>
              <a:rPr lang="en-US" altLang="en-US" dirty="0" smtClean="0"/>
              <a:t/>
            </a:r>
            <a:br>
              <a:rPr lang="en-US" altLang="en-US" dirty="0" smtClean="0"/>
            </a:br>
            <a:r>
              <a:rPr lang="en-US" altLang="en-US" dirty="0" smtClean="0"/>
              <a:t>The inner planets - Mercury, Venus, Earth, Moon, and Mars - are roughly to scale to each other; the outer planets - Jupiter, Saturn, Uranus, and Neptune - are roughly to scale to each other. But the actual size differences between the inner and outer planets is not to scale. Actual diameters: </a:t>
            </a:r>
          </a:p>
          <a:p>
            <a:r>
              <a:rPr lang="en-US" altLang="en-US" dirty="0" smtClean="0"/>
              <a:t>Sun 1,390,000 km </a:t>
            </a:r>
          </a:p>
          <a:p>
            <a:r>
              <a:rPr lang="en-US" altLang="en-US" dirty="0" smtClean="0"/>
              <a:t>Mercury 4,879 km </a:t>
            </a:r>
          </a:p>
          <a:p>
            <a:r>
              <a:rPr lang="en-US" altLang="en-US" dirty="0" smtClean="0"/>
              <a:t>Venus 12,104 km </a:t>
            </a:r>
          </a:p>
          <a:p>
            <a:r>
              <a:rPr lang="en-US" altLang="en-US" dirty="0" smtClean="0"/>
              <a:t>Earth 12,756 km </a:t>
            </a:r>
          </a:p>
          <a:p>
            <a:r>
              <a:rPr lang="en-US" altLang="en-US" dirty="0" smtClean="0"/>
              <a:t>Moon 3,475 km </a:t>
            </a:r>
          </a:p>
          <a:p>
            <a:r>
              <a:rPr lang="en-US" altLang="en-US" dirty="0" smtClean="0"/>
              <a:t>Mars 6,794 km </a:t>
            </a:r>
          </a:p>
          <a:p>
            <a:r>
              <a:rPr lang="en-US" altLang="en-US" dirty="0" smtClean="0"/>
              <a:t>Jupiter 142.984 km </a:t>
            </a:r>
          </a:p>
          <a:p>
            <a:r>
              <a:rPr lang="en-US" altLang="en-US" dirty="0" smtClean="0"/>
              <a:t>Saturn 120,536 km </a:t>
            </a:r>
          </a:p>
          <a:p>
            <a:r>
              <a:rPr lang="en-US" altLang="en-US" dirty="0" smtClean="0"/>
              <a:t>Uranus 51,118 km </a:t>
            </a:r>
          </a:p>
          <a:p>
            <a:r>
              <a:rPr lang="en-US" altLang="en-US" dirty="0" smtClean="0"/>
              <a:t>Neptune 49,528 km </a:t>
            </a:r>
          </a:p>
          <a:p>
            <a:r>
              <a:rPr lang="en-US" altLang="en-US" dirty="0" smtClean="0"/>
              <a:t>Pluto 2,390 km </a:t>
            </a:r>
          </a:p>
          <a:p>
            <a:r>
              <a:rPr lang="en-US" altLang="en-US" dirty="0" smtClean="0"/>
              <a:t/>
            </a:r>
            <a:br>
              <a:rPr lang="en-US" altLang="en-US" dirty="0" smtClean="0"/>
            </a:br>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8EF6E6-DA37-4FBD-9944-41E98381933C}" type="slidenum">
              <a:rPr lang="en-US" altLang="en-US"/>
              <a:pPr/>
              <a:t>49</a:t>
            </a:fld>
            <a:endParaRPr lang="en-US" altLang="en-US" dirty="0"/>
          </a:p>
        </p:txBody>
      </p:sp>
      <p:sp>
        <p:nvSpPr>
          <p:cNvPr id="459778" name="Rectangle 2"/>
          <p:cNvSpPr>
            <a:spLocks noGrp="1" noRot="1" noChangeAspect="1" noChangeArrowheads="1" noTextEdit="1"/>
          </p:cNvSpPr>
          <p:nvPr>
            <p:ph type="sldImg"/>
          </p:nvPr>
        </p:nvSpPr>
        <p:spPr>
          <a:ln/>
        </p:spPr>
      </p:sp>
      <p:sp>
        <p:nvSpPr>
          <p:cNvPr id="459779" name="Rectangle 3"/>
          <p:cNvSpPr>
            <a:spLocks noGrp="1" noChangeArrowheads="1"/>
          </p:cNvSpPr>
          <p:nvPr>
            <p:ph type="body" idx="1"/>
          </p:nvPr>
        </p:nvSpPr>
        <p:spPr/>
        <p:txBody>
          <a:bodyPr/>
          <a:lstStyle/>
          <a:p>
            <a:r>
              <a:rPr lang="en-US" altLang="en-US" dirty="0"/>
              <a:t>From http://www.physicalgeography.net/fundamentals/6h.html</a:t>
            </a:r>
          </a:p>
          <a:p>
            <a:endParaRPr lang="en-US" altLang="en-US" dirty="0"/>
          </a:p>
          <a:p>
            <a:r>
              <a:rPr lang="en-US" altLang="en-US" dirty="0"/>
              <a:t>Winter: The Sun rises in the southeast, only gets to about 16 degrees high in the sky, and sets in the southwest.</a:t>
            </a:r>
          </a:p>
          <a:p>
            <a:r>
              <a:rPr lang="en-US" altLang="en-US" dirty="0"/>
              <a:t>Spring: The Sun rises due east, gets to 40 degrees high in the sky, and sets due west.</a:t>
            </a:r>
          </a:p>
          <a:p>
            <a:r>
              <a:rPr lang="en-US" altLang="en-US" dirty="0"/>
              <a:t>Summer: The Sun rises in the northeast, gets all the way to 63 degrees high in the sky, and sets in the northwest.</a:t>
            </a:r>
          </a:p>
          <a:p>
            <a:r>
              <a:rPr lang="en-US" altLang="en-US" dirty="0"/>
              <a:t>Fall: The Sun rises due east, gets to 40 degrees high in the sky, and sets due west.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1202A-81F9-4C81-84F6-4295388F5BF1}" type="slidenum">
              <a:rPr lang="en-US" altLang="en-US"/>
              <a:pPr/>
              <a:t>50</a:t>
            </a:fld>
            <a:endParaRPr lang="en-US" altLang="en-US" dirty="0"/>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r>
              <a:rPr lang="en-US" altLang="en-US" dirty="0"/>
              <a:t>From http://www.physicalgeography.net/fundamentals/6h.html</a:t>
            </a:r>
          </a:p>
          <a:p>
            <a:endParaRPr lang="en-US" altLang="en-US" dirty="0"/>
          </a:p>
          <a:p>
            <a:r>
              <a:rPr lang="en-US" altLang="en-US" dirty="0"/>
              <a:t>Winter: The Sun rises in the southeast, only gets to about 16 degrees high in the sky, and sets in the southwest.</a:t>
            </a:r>
          </a:p>
          <a:p>
            <a:r>
              <a:rPr lang="en-US" altLang="en-US" dirty="0"/>
              <a:t>Spring: The Sun rises due east, gets to 40 degrees high in the sky, and sets due west.</a:t>
            </a:r>
          </a:p>
          <a:p>
            <a:r>
              <a:rPr lang="en-US" altLang="en-US" dirty="0"/>
              <a:t>Summer: The Sun rises in the northeast, gets all the way to 63 degrees high in the sky, and sets in the northwest.</a:t>
            </a:r>
          </a:p>
          <a:p>
            <a:r>
              <a:rPr lang="en-US" altLang="en-US" dirty="0"/>
              <a:t>Fall: The Sun rises due east, gets to 40 degrees high in the sky, and sets due west.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1202A-81F9-4C81-84F6-4295388F5BF1}" type="slidenum">
              <a:rPr lang="en-US" altLang="en-US"/>
              <a:pPr/>
              <a:t>58</a:t>
            </a:fld>
            <a:endParaRPr lang="en-US" altLang="en-US" dirty="0"/>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r>
              <a:rPr lang="en-US" altLang="en-US" dirty="0"/>
              <a:t>From http://www.physicalgeography.net/fundamentals/6h.html</a:t>
            </a:r>
          </a:p>
          <a:p>
            <a:endParaRPr lang="en-US" altLang="en-US" dirty="0"/>
          </a:p>
          <a:p>
            <a:r>
              <a:rPr lang="en-US" altLang="en-US" dirty="0"/>
              <a:t>Winter: The Sun rises in the southeast, only gets to about 16 degrees high in the sky, and sets in the southwest.</a:t>
            </a:r>
          </a:p>
          <a:p>
            <a:r>
              <a:rPr lang="en-US" altLang="en-US" dirty="0"/>
              <a:t>Spring: The Sun rises due east, gets to 40 degrees high in the sky, and sets due west.</a:t>
            </a:r>
          </a:p>
          <a:p>
            <a:r>
              <a:rPr lang="en-US" altLang="en-US" dirty="0"/>
              <a:t>Summer: The Sun rises in the northeast, gets all the way to 63 degrees high in the sky, and sets in the northwest.</a:t>
            </a:r>
          </a:p>
          <a:p>
            <a:r>
              <a:rPr lang="en-US" altLang="en-US" dirty="0"/>
              <a:t>Fall: The Sun rises due east, gets to 40 degrees high in the sky, and sets due west.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1202A-81F9-4C81-84F6-4295388F5BF1}" type="slidenum">
              <a:rPr lang="en-US" altLang="en-US"/>
              <a:pPr/>
              <a:t>59</a:t>
            </a:fld>
            <a:endParaRPr lang="en-US" altLang="en-US" dirty="0"/>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r>
              <a:rPr lang="en-US" altLang="en-US" dirty="0"/>
              <a:t>From http://www.physicalgeography.net/fundamentals/6h.html</a:t>
            </a:r>
          </a:p>
          <a:p>
            <a:endParaRPr lang="en-US" altLang="en-US" dirty="0"/>
          </a:p>
          <a:p>
            <a:r>
              <a:rPr lang="en-US" altLang="en-US" dirty="0"/>
              <a:t>Winter: The Sun rises in the southeast, only gets to about 16 degrees high in the sky, and sets in the southwest.</a:t>
            </a:r>
          </a:p>
          <a:p>
            <a:r>
              <a:rPr lang="en-US" altLang="en-US" dirty="0"/>
              <a:t>Spring: The Sun rises due east, gets to 40 degrees high in the sky, and sets due west.</a:t>
            </a:r>
          </a:p>
          <a:p>
            <a:r>
              <a:rPr lang="en-US" altLang="en-US" dirty="0"/>
              <a:t>Summer: The Sun rises in the northeast, gets all the way to 63 degrees high in the sky, and sets in the northwest.</a:t>
            </a:r>
          </a:p>
          <a:p>
            <a:r>
              <a:rPr lang="en-US" altLang="en-US" dirty="0"/>
              <a:t>Fall: The Sun rises due east, gets to 40 degrees high in the sky, and sets due west.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B0541B-806E-4262-A499-CDAE91C8B246}" type="datetimeFigureOut">
              <a:rPr lang="en-US" smtClean="0"/>
              <a:t>12/2/14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218340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0541B-806E-4262-A499-CDAE91C8B246}" type="datetimeFigureOut">
              <a:rPr lang="en-US" smtClean="0"/>
              <a:t>12/2/14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2685372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0541B-806E-4262-A499-CDAE91C8B246}" type="datetimeFigureOut">
              <a:rPr lang="en-US" smtClean="0"/>
              <a:t>12/2/14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583880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B0541B-806E-4262-A499-CDAE91C8B246}" type="datetimeFigureOut">
              <a:rPr lang="en-US" smtClean="0"/>
              <a:t>12/2/14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03791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B0541B-806E-4262-A499-CDAE91C8B246}" type="datetimeFigureOut">
              <a:rPr lang="en-US" smtClean="0"/>
              <a:t>12/2/14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384960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B0541B-806E-4262-A499-CDAE91C8B246}" type="datetimeFigureOut">
              <a:rPr lang="en-US" smtClean="0"/>
              <a:t>12/2/14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3841273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0541B-806E-4262-A499-CDAE91C8B246}" type="datetimeFigureOut">
              <a:rPr lang="en-US" smtClean="0"/>
              <a:t>12/2/14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4208309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0541B-806E-4262-A499-CDAE91C8B246}" type="datetimeFigureOut">
              <a:rPr lang="en-US" smtClean="0"/>
              <a:t>12/2/14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348477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0541B-806E-4262-A499-CDAE91C8B246}" type="datetimeFigureOut">
              <a:rPr lang="en-US" smtClean="0"/>
              <a:t>12/2/14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410419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0541B-806E-4262-A499-CDAE91C8B246}" type="datetimeFigureOut">
              <a:rPr lang="en-US" smtClean="0"/>
              <a:t>12/2/14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1322224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0541B-806E-4262-A499-CDAE91C8B246}" type="datetimeFigureOut">
              <a:rPr lang="en-US" smtClean="0"/>
              <a:t>12/2/14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CA0FEB-DFAD-4888-A19D-BEDAB8973000}" type="slidenum">
              <a:rPr lang="en-US" smtClean="0"/>
              <a:t>‹#›</a:t>
            </a:fld>
            <a:endParaRPr lang="en-US" dirty="0"/>
          </a:p>
        </p:txBody>
      </p:sp>
    </p:spTree>
    <p:extLst>
      <p:ext uri="{BB962C8B-B14F-4D97-AF65-F5344CB8AC3E}">
        <p14:creationId xmlns:p14="http://schemas.microsoft.com/office/powerpoint/2010/main" val="652693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22BBE45-93F3-4775-986B-7E43C986F999}" type="slidenum">
              <a:rPr lang="en-US" altLang="en-US"/>
              <a:pPr>
                <a:defRPr/>
              </a:pPr>
              <a:t>‹#›</a:t>
            </a:fld>
            <a:endParaRPr lang="en-US" altLang="en-US" dirty="0"/>
          </a:p>
        </p:txBody>
      </p:sp>
    </p:spTree>
    <p:extLst>
      <p:ext uri="{BB962C8B-B14F-4D97-AF65-F5344CB8AC3E}">
        <p14:creationId xmlns:p14="http://schemas.microsoft.com/office/powerpoint/2010/main" val="1399583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75106478-44B4-443C-BB86-FC4F5BAC9F89}" type="slidenum">
              <a:rPr lang="en-US" altLang="en-US"/>
              <a:pPr>
                <a:defRPr/>
              </a:pPr>
              <a:t>‹#›</a:t>
            </a:fld>
            <a:endParaRPr lang="en-US" altLang="en-US" dirty="0"/>
          </a:p>
        </p:txBody>
      </p:sp>
    </p:spTree>
    <p:extLst>
      <p:ext uri="{BB962C8B-B14F-4D97-AF65-F5344CB8AC3E}">
        <p14:creationId xmlns:p14="http://schemas.microsoft.com/office/powerpoint/2010/main" val="417525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0541B-806E-4262-A499-CDAE91C8B246}" type="datetimeFigureOut">
              <a:rPr lang="en-US" smtClean="0"/>
              <a:t>12/2/14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CA0FEB-DFAD-4888-A19D-BEDAB8973000}" type="slidenum">
              <a:rPr lang="en-US" smtClean="0"/>
              <a:t>‹#›</a:t>
            </a:fld>
            <a:endParaRPr lang="en-US" dirty="0"/>
          </a:p>
        </p:txBody>
      </p:sp>
    </p:spTree>
    <p:extLst>
      <p:ext uri="{BB962C8B-B14F-4D97-AF65-F5344CB8AC3E}">
        <p14:creationId xmlns:p14="http://schemas.microsoft.com/office/powerpoint/2010/main" val="10662773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6" Type="http://schemas.openxmlformats.org/officeDocument/2006/relationships/image" Target="../media/image9.jpeg"/><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12.jpeg"/><Relationship Id="rId6" Type="http://schemas.openxmlformats.org/officeDocument/2006/relationships/image" Target="../media/image13.jpeg"/><Relationship Id="rId1" Type="http://schemas.openxmlformats.org/officeDocument/2006/relationships/slideLayout" Target="../slideLayouts/slideLayout4.xml"/><Relationship Id="rId2"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7.jpeg"/><Relationship Id="rId1" Type="http://schemas.openxmlformats.org/officeDocument/2006/relationships/slideLayout" Target="../slideLayouts/slideLayout4.xml"/><Relationship Id="rId2" Type="http://schemas.openxmlformats.org/officeDocument/2006/relationships/image" Target="../media/image2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27.jpeg"/><Relationship Id="rId5" Type="http://schemas.openxmlformats.org/officeDocument/2006/relationships/image" Target="../media/image28.jpeg"/><Relationship Id="rId1" Type="http://schemas.openxmlformats.org/officeDocument/2006/relationships/slideLayout" Target="../slideLayouts/slideLayout4.xml"/><Relationship Id="rId2"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30.gif"/><Relationship Id="rId4" Type="http://schemas.openxmlformats.org/officeDocument/2006/relationships/image" Target="../media/image31.gif"/><Relationship Id="rId1" Type="http://schemas.openxmlformats.org/officeDocument/2006/relationships/slideLayout" Target="../slideLayouts/slideLayout13.xml"/><Relationship Id="rId2" Type="http://schemas.openxmlformats.org/officeDocument/2006/relationships/image" Target="../media/image29.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33.png"/><Relationship Id="rId5" Type="http://schemas.openxmlformats.org/officeDocument/2006/relationships/image" Target="../media/image34.jpeg"/><Relationship Id="rId1" Type="http://schemas.microsoft.com/office/2007/relationships/media" Target="file:///C:\Program%20Files\Microsoft%20Office\Media\CntCD1\Photo1\j0289240.jpg" TargetMode="External"/><Relationship Id="rId2" Type="http://schemas.openxmlformats.org/officeDocument/2006/relationships/video" Target="file:///C:\Program%20Files\Microsoft%20Office\Media\CntCD1\Photo1\j0289240.jpg"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28.jpeg"/><Relationship Id="rId5" Type="http://schemas.openxmlformats.org/officeDocument/2006/relationships/image" Target="../media/image27.jpeg"/><Relationship Id="rId6" Type="http://schemas.openxmlformats.org/officeDocument/2006/relationships/image" Target="../media/image39.jpeg"/><Relationship Id="rId1" Type="http://schemas.openxmlformats.org/officeDocument/2006/relationships/slideLayout" Target="../slideLayouts/slideLayout4.xml"/><Relationship Id="rId2" Type="http://schemas.openxmlformats.org/officeDocument/2006/relationships/image" Target="../media/image3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2.jpeg"/><Relationship Id="rId5" Type="http://schemas.openxmlformats.org/officeDocument/2006/relationships/image" Target="../media/image45.jpeg"/><Relationship Id="rId6" Type="http://schemas.openxmlformats.org/officeDocument/2006/relationships/image" Target="../media/image46.jpeg"/><Relationship Id="rId1" Type="http://schemas.openxmlformats.org/officeDocument/2006/relationships/slideLayout" Target="../slideLayouts/slideLayout4.xml"/><Relationship Id="rId2" Type="http://schemas.openxmlformats.org/officeDocument/2006/relationships/image" Target="../media/image4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jpeg"/><Relationship Id="rId5" Type="http://schemas.openxmlformats.org/officeDocument/2006/relationships/image" Target="../media/image51.jpeg"/><Relationship Id="rId1" Type="http://schemas.openxmlformats.org/officeDocument/2006/relationships/slideLayout" Target="../slideLayouts/slideLayout4.xml"/><Relationship Id="rId2" Type="http://schemas.openxmlformats.org/officeDocument/2006/relationships/image" Target="../media/image4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7.xml"/><Relationship Id="rId2"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61.jpe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32.xml.rels><?xml version="1.0" encoding="UTF-8" standalone="yes"?>
<Relationships xmlns="http://schemas.openxmlformats.org/package/2006/relationships"><Relationship Id="rId3" Type="http://schemas.openxmlformats.org/officeDocument/2006/relationships/hyperlink" Target="http://solarsystem.nasa.gov/multimedia/gallery/PIA03153.jpg" TargetMode="External"/><Relationship Id="rId4" Type="http://schemas.openxmlformats.org/officeDocument/2006/relationships/image" Target="../media/image62.jpeg"/><Relationship Id="rId5" Type="http://schemas.openxmlformats.org/officeDocument/2006/relationships/hyperlink" Target="http://solarsystem.nasa.gov/multimedia/display.cfm?IM_ID=2167"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4" Type="http://schemas.openxmlformats.org/officeDocument/2006/relationships/hyperlink" Target="http://solarsystem.nasa.gov/multimedia/gallery/PIA03153.jpg" TargetMode="External"/><Relationship Id="rId5" Type="http://schemas.openxmlformats.org/officeDocument/2006/relationships/image" Target="../media/image62.jpeg"/><Relationship Id="rId1" Type="http://schemas.openxmlformats.org/officeDocument/2006/relationships/slideLayout" Target="../slideLayouts/slideLayout7.xml"/><Relationship Id="rId2" Type="http://schemas.openxmlformats.org/officeDocument/2006/relationships/image" Target="../media/image63.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jpe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1" Type="http://schemas.openxmlformats.org/officeDocument/2006/relationships/slideLayout" Target="../slideLayouts/slideLayout7.xml"/><Relationship Id="rId2" Type="http://schemas.openxmlformats.org/officeDocument/2006/relationships/image" Target="../media/image6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jpeg"/><Relationship Id="rId3" Type="http://schemas.openxmlformats.org/officeDocument/2006/relationships/image" Target="../media/image6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eg"/><Relationship Id="rId3" Type="http://schemas.openxmlformats.org/officeDocument/2006/relationships/image" Target="../media/image7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3.png"/></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hyperlink" Target="http://solarsystem.nasa.gov/multimedia/display.cfm?IM_ID=178" TargetMode="External"/><Relationship Id="rId1" Type="http://schemas.openxmlformats.org/officeDocument/2006/relationships/slideLayout" Target="../slideLayouts/slideLayout2.xml"/><Relationship Id="rId2" Type="http://schemas.openxmlformats.org/officeDocument/2006/relationships/image" Target="../media/image7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6.jpeg"/></Relationships>
</file>

<file path=ppt/slides/_rels/slide43.xml.rels><?xml version="1.0" encoding="UTF-8" standalone="yes"?>
<Relationships xmlns="http://schemas.openxmlformats.org/package/2006/relationships"><Relationship Id="rId3" Type="http://schemas.openxmlformats.org/officeDocument/2006/relationships/image" Target="../media/image78.jpeg"/><Relationship Id="rId4" Type="http://schemas.openxmlformats.org/officeDocument/2006/relationships/image" Target="../media/image79.jpeg"/><Relationship Id="rId5" Type="http://schemas.openxmlformats.org/officeDocument/2006/relationships/image" Target="../media/image7.jpeg"/><Relationship Id="rId6" Type="http://schemas.openxmlformats.org/officeDocument/2006/relationships/image" Target="../media/image13.jpeg"/><Relationship Id="rId1" Type="http://schemas.openxmlformats.org/officeDocument/2006/relationships/slideLayout" Target="../slideLayouts/slideLayout4.xml"/><Relationship Id="rId2" Type="http://schemas.openxmlformats.org/officeDocument/2006/relationships/image" Target="../media/image7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jpeg"/><Relationship Id="rId3" Type="http://schemas.openxmlformats.org/officeDocument/2006/relationships/image" Target="../media/image8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jpeg"/><Relationship Id="rId3" Type="http://schemas.openxmlformats.org/officeDocument/2006/relationships/image" Target="../media/image8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7.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90.jpeg"/><Relationship Id="rId4" Type="http://schemas.openxmlformats.org/officeDocument/2006/relationships/image" Target="../media/image91.jpeg"/><Relationship Id="rId5" Type="http://schemas.openxmlformats.org/officeDocument/2006/relationships/image" Target="../media/image92.jpeg"/><Relationship Id="rId6" Type="http://schemas.openxmlformats.org/officeDocument/2006/relationships/image" Target="../media/image93.jpeg"/><Relationship Id="rId1" Type="http://schemas.openxmlformats.org/officeDocument/2006/relationships/slideLayout" Target="../slideLayouts/slideLayout4.xml"/><Relationship Id="rId2" Type="http://schemas.openxmlformats.org/officeDocument/2006/relationships/image" Target="../media/image89.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jpeg"/><Relationship Id="rId3" Type="http://schemas.openxmlformats.org/officeDocument/2006/relationships/image" Target="../media/image96.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jpeg"/><Relationship Id="rId3" Type="http://schemas.openxmlformats.org/officeDocument/2006/relationships/image" Target="../media/image98.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18900000" scaled="1"/>
          <a:tileRect/>
        </a:gradFill>
        <a:effectLst/>
      </p:bgPr>
    </p:bg>
    <p:spTree>
      <p:nvGrpSpPr>
        <p:cNvPr id="1" name=""/>
        <p:cNvGrpSpPr/>
        <p:nvPr/>
      </p:nvGrpSpPr>
      <p:grpSpPr>
        <a:xfrm>
          <a:off x="0" y="0"/>
          <a:ext cx="0" cy="0"/>
          <a:chOff x="0" y="0"/>
          <a:chExt cx="0" cy="0"/>
        </a:xfrm>
      </p:grpSpPr>
      <p:pic>
        <p:nvPicPr>
          <p:cNvPr id="4" name="Content Placeholder 3" descr="Star Wars coloring picture"/>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62400" y="1447800"/>
            <a:ext cx="4724400" cy="5181600"/>
          </a:xfrm>
          <a:prstGeom prst="rect">
            <a:avLst/>
          </a:prstGeom>
          <a:noFill/>
          <a:ln>
            <a:noFill/>
          </a:ln>
        </p:spPr>
      </p:pic>
      <p:sp>
        <p:nvSpPr>
          <p:cNvPr id="5" name="Rectangle 4"/>
          <p:cNvSpPr/>
          <p:nvPr/>
        </p:nvSpPr>
        <p:spPr>
          <a:xfrm>
            <a:off x="381000" y="762000"/>
            <a:ext cx="3905877" cy="923330"/>
          </a:xfrm>
          <a:prstGeom prst="rect">
            <a:avLst/>
          </a:prstGeom>
          <a:effectLst>
            <a:glow rad="228600">
              <a:schemeClr val="accent2">
                <a:satMod val="175000"/>
                <a:alpha val="40000"/>
              </a:schemeClr>
            </a:glow>
            <a:outerShdw blurRad="76200" dist="12700" dir="8100000" sy="-23000" kx="800400" algn="br" rotWithShape="0">
              <a:prstClr val="black">
                <a:alpha val="20000"/>
              </a:prstClr>
            </a:outerShdw>
          </a:effectLst>
        </p:spPr>
        <p:style>
          <a:lnRef idx="2">
            <a:schemeClr val="accent2"/>
          </a:lnRef>
          <a:fillRef idx="1">
            <a:schemeClr val="lt1"/>
          </a:fillRef>
          <a:effectRef idx="0">
            <a:schemeClr val="accent2"/>
          </a:effectRef>
          <a:fontRef idx="minor">
            <a:schemeClr val="dk1"/>
          </a:fontRef>
        </p:style>
        <p:txBody>
          <a:bodyPr wrap="none" lIns="91440" tIns="45720" rIns="91440" bIns="45720">
            <a:spAutoFit/>
          </a:bodyPr>
          <a:lstStyle/>
          <a:p>
            <a:pPr algn="ctr"/>
            <a:r>
              <a:rPr lang="en-US" sz="5400" b="1" dirty="0" smtClean="0">
                <a:ln w="18000">
                  <a:solidFill>
                    <a:schemeClr val="accent2">
                      <a:satMod val="140000"/>
                    </a:schemeClr>
                  </a:solidFill>
                  <a:prstDash val="solid"/>
                  <a:miter lim="800000"/>
                </a:ln>
                <a:solidFill>
                  <a:schemeClr val="accent1"/>
                </a:solidFill>
                <a:effectLst>
                  <a:outerShdw blurRad="25500" dist="23000" dir="7020000" algn="tl">
                    <a:srgbClr val="000000">
                      <a:alpha val="50000"/>
                    </a:srgbClr>
                  </a:outerShdw>
                </a:effectLst>
              </a:rPr>
              <a:t>STAAR WARS</a:t>
            </a:r>
            <a:endParaRPr lang="en-US" sz="5400" b="1" dirty="0">
              <a:ln w="18000">
                <a:solidFill>
                  <a:schemeClr val="accent2">
                    <a:satMod val="140000"/>
                  </a:schemeClr>
                </a:solidFill>
                <a:prstDash val="solid"/>
                <a:miter lim="800000"/>
              </a:ln>
              <a:solidFill>
                <a:schemeClr val="accent1"/>
              </a:solidFill>
              <a:effectLst>
                <a:outerShdw blurRad="25500" dist="23000" dir="7020000" algn="tl">
                  <a:srgbClr val="000000">
                    <a:alpha val="50000"/>
                  </a:srgbClr>
                </a:outerShdw>
              </a:effectLst>
            </a:endParaRPr>
          </a:p>
        </p:txBody>
      </p:sp>
      <p:sp>
        <p:nvSpPr>
          <p:cNvPr id="6" name="Rectangle 5"/>
          <p:cNvSpPr/>
          <p:nvPr/>
        </p:nvSpPr>
        <p:spPr>
          <a:xfrm>
            <a:off x="533400" y="1779687"/>
            <a:ext cx="3260380" cy="5078313"/>
          </a:xfrm>
          <a:prstGeom prst="rect">
            <a:avLst/>
          </a:prstGeom>
          <a:noFill/>
          <a:ln>
            <a:solidFill>
              <a:schemeClr val="accent1">
                <a:lumMod val="60000"/>
                <a:lumOff val="40000"/>
              </a:schemeClr>
            </a:solidFill>
          </a:ln>
        </p:spPr>
        <p:txBody>
          <a:bodyPr wrap="none" lIns="91440" tIns="45720" rIns="91440" bIns="45720">
            <a:spAutoFit/>
          </a:bodyPr>
          <a:lstStyle/>
          <a:p>
            <a:r>
              <a:rPr lang="en-US" sz="5400" b="1" cap="none"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May </a:t>
            </a:r>
          </a:p>
          <a:p>
            <a:r>
              <a:rPr lang="en-US" sz="5400" b="1"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The </a:t>
            </a:r>
          </a:p>
          <a:p>
            <a:r>
              <a:rPr lang="en-US" sz="5400" b="1" spc="300" dirty="0" err="1"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Foldables</a:t>
            </a:r>
            <a:endParaRPr lang="en-US" sz="5400" b="1"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endParaRPr>
          </a:p>
          <a:p>
            <a:r>
              <a:rPr lang="en-US" sz="5400" b="1" cap="none"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Be </a:t>
            </a:r>
          </a:p>
          <a:p>
            <a:r>
              <a:rPr lang="en-US" sz="5400" b="1"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W</a:t>
            </a:r>
            <a:r>
              <a:rPr lang="en-US" sz="5400" b="1" cap="none"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ith </a:t>
            </a:r>
          </a:p>
          <a:p>
            <a:r>
              <a:rPr lang="en-US" sz="5400" b="1" cap="none" spc="300" dirty="0" smtClean="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rPr>
              <a:t>You</a:t>
            </a:r>
            <a:endParaRPr lang="en-US" sz="5400" b="1" cap="none" spc="300" dirty="0">
              <a:ln w="11430" cmpd="sng">
                <a:solidFill>
                  <a:schemeClr val="accent1">
                    <a:tint val="10000"/>
                  </a:schemeClr>
                </a:solidFill>
                <a:prstDash val="solid"/>
                <a:miter lim="800000"/>
              </a:ln>
              <a:solidFill>
                <a:schemeClr val="accent1">
                  <a:lumMod val="50000"/>
                </a:schemeClr>
              </a:solidFill>
              <a:effectLst>
                <a:glow rad="45500">
                  <a:schemeClr val="accent1">
                    <a:satMod val="220000"/>
                    <a:alpha val="35000"/>
                  </a:schemeClr>
                </a:glow>
              </a:effectLst>
            </a:endParaRPr>
          </a:p>
        </p:txBody>
      </p:sp>
      <p:sp>
        <p:nvSpPr>
          <p:cNvPr id="7" name="5-Point Star 6"/>
          <p:cNvSpPr/>
          <p:nvPr/>
        </p:nvSpPr>
        <p:spPr>
          <a:xfrm rot="20987906">
            <a:off x="4911106" y="2794903"/>
            <a:ext cx="2133600" cy="1524000"/>
          </a:xfrm>
          <a:prstGeom prst="star5">
            <a:avLst/>
          </a:prstGeom>
          <a:solidFill>
            <a:srgbClr val="FF0000"/>
          </a:solidFill>
          <a:effectLst>
            <a:outerShdw blurRad="152400" dist="317500" dir="5400000" sx="90000" sy="-19000" rotWithShape="0">
              <a:prstClr val="black">
                <a:alpha val="15000"/>
              </a:prst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2">
                    <a:lumMod val="60000"/>
                    <a:lumOff val="40000"/>
                  </a:schemeClr>
                </a:solidFill>
              </a:ln>
            </a:endParaRPr>
          </a:p>
        </p:txBody>
      </p:sp>
    </p:spTree>
    <p:extLst>
      <p:ext uri="{BB962C8B-B14F-4D97-AF65-F5344CB8AC3E}">
        <p14:creationId xmlns:p14="http://schemas.microsoft.com/office/powerpoint/2010/main" val="292050368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hill\Pictures\2014-01-25\11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4662714"/>
            <a:ext cx="165735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hill\Pictures\2014-01-25\11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49600" y="-11887200"/>
            <a:ext cx="13614400" cy="102108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sers\jhill\Pictures\Endeavor 2011\s_e14_s134s02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14" y="18143"/>
            <a:ext cx="9129486" cy="6988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7171" y="5029200"/>
            <a:ext cx="9144000" cy="1600200"/>
          </a:xfrm>
        </p:spPr>
        <p:txBody>
          <a:bodyPr>
            <a:normAutofit fontScale="90000"/>
          </a:bodyPr>
          <a:lstStyle/>
          <a:p>
            <a:r>
              <a:rPr lang="en-US" sz="7300" b="1" dirty="0" smtClean="0">
                <a:solidFill>
                  <a:srgbClr val="FF0000"/>
                </a:solidFill>
              </a:rPr>
              <a:t>STAAR WARS: </a:t>
            </a:r>
            <a:r>
              <a:rPr lang="en-US" b="1" dirty="0" smtClean="0">
                <a:solidFill>
                  <a:srgbClr val="FFFF00"/>
                </a:solidFill>
              </a:rPr>
              <a:t/>
            </a:r>
            <a:br>
              <a:rPr lang="en-US" b="1" dirty="0" smtClean="0">
                <a:solidFill>
                  <a:srgbClr val="FFFF00"/>
                </a:solidFill>
              </a:rPr>
            </a:br>
            <a:r>
              <a:rPr lang="en-US" b="1" dirty="0" smtClean="0">
                <a:solidFill>
                  <a:srgbClr val="FFFF00"/>
                </a:solidFill>
              </a:rPr>
              <a:t>May the Foldables be with you!</a:t>
            </a:r>
            <a:endParaRPr lang="en-US" b="1" dirty="0">
              <a:solidFill>
                <a:srgbClr val="FFFF00"/>
              </a:solidFill>
            </a:endParaRPr>
          </a:p>
        </p:txBody>
      </p:sp>
    </p:spTree>
    <p:extLst>
      <p:ext uri="{BB962C8B-B14F-4D97-AF65-F5344CB8AC3E}">
        <p14:creationId xmlns:p14="http://schemas.microsoft.com/office/powerpoint/2010/main" val="287245698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5298832" y="1752600"/>
            <a:ext cx="2661136" cy="1200329"/>
          </a:xfrm>
          <a:prstGeom prst="rect">
            <a:avLst/>
          </a:prstGeom>
          <a:noFill/>
        </p:spPr>
        <p:txBody>
          <a:bodyPr wrap="square" rtlCol="0">
            <a:spAutoFit/>
          </a:bodyPr>
          <a:lstStyle/>
          <a:p>
            <a:pPr algn="ctr"/>
            <a:r>
              <a:rPr lang="en-US" b="1" dirty="0" smtClean="0"/>
              <a:t>Margaret Baguio</a:t>
            </a:r>
          </a:p>
          <a:p>
            <a:pPr algn="ctr"/>
            <a:r>
              <a:rPr lang="en-US" b="1" dirty="0" smtClean="0"/>
              <a:t>Texas Space Grant Consortium</a:t>
            </a:r>
          </a:p>
          <a:p>
            <a:pPr algn="ctr"/>
            <a:r>
              <a:rPr lang="en-US" b="1" dirty="0" err="1" smtClean="0"/>
              <a:t>baguio@tsgc.utexas.edu</a:t>
            </a:r>
            <a:endParaRPr lang="en-US" b="1" dirty="0"/>
          </a:p>
        </p:txBody>
      </p:sp>
      <p:sp>
        <p:nvSpPr>
          <p:cNvPr id="5" name="TextBox 4"/>
          <p:cNvSpPr txBox="1"/>
          <p:nvPr/>
        </p:nvSpPr>
        <p:spPr>
          <a:xfrm>
            <a:off x="5271123" y="3124200"/>
            <a:ext cx="2474945" cy="923330"/>
          </a:xfrm>
          <a:prstGeom prst="rect">
            <a:avLst/>
          </a:prstGeom>
          <a:noFill/>
        </p:spPr>
        <p:txBody>
          <a:bodyPr wrap="square" rtlCol="0">
            <a:spAutoFit/>
          </a:bodyPr>
          <a:lstStyle/>
          <a:p>
            <a:pPr algn="ctr"/>
            <a:r>
              <a:rPr lang="en-US" b="1" dirty="0" smtClean="0"/>
              <a:t>Joyce Hill</a:t>
            </a:r>
          </a:p>
          <a:p>
            <a:pPr algn="ctr"/>
            <a:r>
              <a:rPr lang="en-US" b="1" dirty="0" smtClean="0"/>
              <a:t>Highland Middle School</a:t>
            </a:r>
          </a:p>
          <a:p>
            <a:pPr algn="ctr"/>
            <a:r>
              <a:rPr lang="en-US" b="1" dirty="0" smtClean="0"/>
              <a:t>jhill@ems-isd.net</a:t>
            </a:r>
            <a:endParaRPr lang="en-US" b="1" dirty="0"/>
          </a:p>
        </p:txBody>
      </p:sp>
      <p:sp>
        <p:nvSpPr>
          <p:cNvPr id="6" name="TextBox 5"/>
          <p:cNvSpPr txBox="1"/>
          <p:nvPr/>
        </p:nvSpPr>
        <p:spPr>
          <a:xfrm>
            <a:off x="5181600" y="4267200"/>
            <a:ext cx="2778368" cy="923330"/>
          </a:xfrm>
          <a:prstGeom prst="rect">
            <a:avLst/>
          </a:prstGeom>
          <a:noFill/>
        </p:spPr>
        <p:txBody>
          <a:bodyPr wrap="square" rtlCol="0">
            <a:spAutoFit/>
          </a:bodyPr>
          <a:lstStyle/>
          <a:p>
            <a:pPr algn="ctr"/>
            <a:r>
              <a:rPr lang="en-US" b="1" dirty="0" smtClean="0"/>
              <a:t>Rebecca Moreland</a:t>
            </a:r>
          </a:p>
          <a:p>
            <a:pPr algn="ctr"/>
            <a:r>
              <a:rPr lang="en-US" b="1" dirty="0" smtClean="0"/>
              <a:t>Highland Middle School</a:t>
            </a:r>
          </a:p>
          <a:p>
            <a:pPr algn="ctr"/>
            <a:r>
              <a:rPr lang="en-US" b="1" dirty="0" smtClean="0"/>
              <a:t>rmoreland@ems-isd.net</a:t>
            </a:r>
            <a:endParaRPr lang="en-US" b="1" dirty="0"/>
          </a:p>
        </p:txBody>
      </p:sp>
      <p:sp>
        <p:nvSpPr>
          <p:cNvPr id="3" name="Subtitle 2"/>
          <p:cNvSpPr>
            <a:spLocks noGrp="1"/>
          </p:cNvSpPr>
          <p:nvPr>
            <p:ph type="subTitle" idx="1"/>
          </p:nvPr>
        </p:nvSpPr>
        <p:spPr>
          <a:xfrm>
            <a:off x="4267200" y="1143000"/>
            <a:ext cx="4724399" cy="553811"/>
          </a:xfrm>
        </p:spPr>
        <p:txBody>
          <a:bodyPr>
            <a:noAutofit/>
          </a:bodyPr>
          <a:lstStyle/>
          <a:p>
            <a:r>
              <a:rPr lang="en-US" sz="2800" b="1" dirty="0" smtClean="0">
                <a:solidFill>
                  <a:schemeClr val="bg2">
                    <a:lumMod val="50000"/>
                  </a:schemeClr>
                </a:solidFill>
              </a:rPr>
              <a:t>Let the Foldable Be with You!</a:t>
            </a:r>
            <a:endParaRPr lang="en-US" sz="2800" b="1" dirty="0">
              <a:solidFill>
                <a:schemeClr val="bg2">
                  <a:lumMod val="50000"/>
                </a:schemeClr>
              </a:solidFill>
            </a:endParaRPr>
          </a:p>
        </p:txBody>
      </p:sp>
      <p:sp>
        <p:nvSpPr>
          <p:cNvPr id="2" name="Title 1"/>
          <p:cNvSpPr>
            <a:spLocks noGrp="1"/>
          </p:cNvSpPr>
          <p:nvPr>
            <p:ph type="ctrTitle"/>
          </p:nvPr>
        </p:nvSpPr>
        <p:spPr>
          <a:xfrm>
            <a:off x="4572000" y="304800"/>
            <a:ext cx="3733631" cy="841790"/>
          </a:xfrm>
        </p:spPr>
        <p:txBody>
          <a:bodyPr/>
          <a:lstStyle/>
          <a:p>
            <a:r>
              <a:rPr lang="en-US" b="1" dirty="0" smtClean="0">
                <a:solidFill>
                  <a:srgbClr val="3366FF"/>
                </a:solidFill>
              </a:rPr>
              <a:t>STAAR WARS</a:t>
            </a:r>
            <a:endParaRPr lang="en-US" b="1" dirty="0">
              <a:solidFill>
                <a:srgbClr val="3366FF"/>
              </a:solidFill>
            </a:endParaRPr>
          </a:p>
        </p:txBody>
      </p:sp>
      <p:pic>
        <p:nvPicPr>
          <p:cNvPr id="8" name="Picture 7" descr="star_wars_44.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172" y="1122385"/>
            <a:ext cx="3264893" cy="4572000"/>
          </a:xfrm>
          <a:prstGeom prst="rect">
            <a:avLst/>
          </a:prstGeom>
        </p:spPr>
      </p:pic>
      <p:sp>
        <p:nvSpPr>
          <p:cNvPr id="9" name="5-Point Star 8"/>
          <p:cNvSpPr/>
          <p:nvPr/>
        </p:nvSpPr>
        <p:spPr>
          <a:xfrm rot="20987906">
            <a:off x="1370935" y="2867787"/>
            <a:ext cx="1765783" cy="1010580"/>
          </a:xfrm>
          <a:prstGeom prst="star5">
            <a:avLst/>
          </a:prstGeom>
          <a:solidFill>
            <a:srgbClr val="FF0000"/>
          </a:solidFill>
          <a:effectLst>
            <a:outerShdw blurRad="152400" dist="317500" dir="5400000" sx="90000" sy="-19000" rotWithShape="0">
              <a:prstClr val="black">
                <a:alpha val="15000"/>
              </a:prstClr>
            </a:outerShdw>
          </a:effectLst>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2">
                    <a:lumMod val="60000"/>
                    <a:lumOff val="40000"/>
                  </a:schemeClr>
                </a:solidFill>
              </a:ln>
            </a:endParaRPr>
          </a:p>
        </p:txBody>
      </p:sp>
    </p:spTree>
    <p:extLst>
      <p:ext uri="{BB962C8B-B14F-4D97-AF65-F5344CB8AC3E}">
        <p14:creationId xmlns:p14="http://schemas.microsoft.com/office/powerpoint/2010/main" val="367555533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1836" y="152400"/>
            <a:ext cx="8229600" cy="533491"/>
          </a:xfrm>
        </p:spPr>
        <p:txBody>
          <a:bodyPr>
            <a:normAutofit fontScale="90000"/>
          </a:bodyPr>
          <a:lstStyle/>
          <a:p>
            <a:r>
              <a:rPr lang="en-US" dirty="0" smtClean="0"/>
              <a:t>Basic Folds</a:t>
            </a:r>
            <a:endParaRPr lang="en-US" dirty="0"/>
          </a:p>
        </p:txBody>
      </p:sp>
      <p:pic>
        <p:nvPicPr>
          <p:cNvPr id="6" name="Picture 5"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352800" y="1149927"/>
            <a:ext cx="2438400" cy="1828800"/>
          </a:xfrm>
          <a:prstGeom prst="rect">
            <a:avLst/>
          </a:prstGeom>
        </p:spPr>
      </p:pic>
      <p:pic>
        <p:nvPicPr>
          <p:cNvPr id="7" name="Picture 6"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27509" y="609600"/>
            <a:ext cx="2438400" cy="1828800"/>
          </a:xfrm>
          <a:prstGeom prst="rect">
            <a:avLst/>
          </a:prstGeom>
        </p:spPr>
      </p:pic>
      <p:pic>
        <p:nvPicPr>
          <p:cNvPr id="8" name="Picture 7"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490855" y="685800"/>
            <a:ext cx="2438400" cy="1828800"/>
          </a:xfrm>
          <a:prstGeom prst="rect">
            <a:avLst/>
          </a:prstGeom>
        </p:spPr>
      </p:pic>
      <p:sp>
        <p:nvSpPr>
          <p:cNvPr id="10" name="TextBox 9"/>
          <p:cNvSpPr txBox="1"/>
          <p:nvPr/>
        </p:nvSpPr>
        <p:spPr>
          <a:xfrm>
            <a:off x="685800" y="2743200"/>
            <a:ext cx="1676400" cy="584775"/>
          </a:xfrm>
          <a:prstGeom prst="rect">
            <a:avLst/>
          </a:prstGeom>
          <a:noFill/>
        </p:spPr>
        <p:txBody>
          <a:bodyPr wrap="square" rtlCol="0">
            <a:spAutoFit/>
          </a:bodyPr>
          <a:lstStyle/>
          <a:p>
            <a:r>
              <a:rPr lang="en-US" sz="3200" dirty="0" smtClean="0"/>
              <a:t>Sailboat</a:t>
            </a:r>
            <a:endParaRPr lang="en-US" sz="3200" dirty="0"/>
          </a:p>
        </p:txBody>
      </p:sp>
      <p:sp>
        <p:nvSpPr>
          <p:cNvPr id="12" name="TextBox 11"/>
          <p:cNvSpPr txBox="1"/>
          <p:nvPr/>
        </p:nvSpPr>
        <p:spPr>
          <a:xfrm>
            <a:off x="7391400" y="2991139"/>
            <a:ext cx="838200" cy="584775"/>
          </a:xfrm>
          <a:prstGeom prst="rect">
            <a:avLst/>
          </a:prstGeom>
          <a:noFill/>
        </p:spPr>
        <p:txBody>
          <a:bodyPr wrap="square" rtlCol="0">
            <a:spAutoFit/>
          </a:bodyPr>
          <a:lstStyle/>
          <a:p>
            <a:r>
              <a:rPr lang="en-US" sz="3200" dirty="0" smtClean="0"/>
              <a:t>Hat</a:t>
            </a:r>
            <a:endParaRPr lang="en-US" sz="3200" dirty="0"/>
          </a:p>
        </p:txBody>
      </p:sp>
      <p:sp>
        <p:nvSpPr>
          <p:cNvPr id="13" name="TextBox 12"/>
          <p:cNvSpPr txBox="1"/>
          <p:nvPr/>
        </p:nvSpPr>
        <p:spPr>
          <a:xfrm>
            <a:off x="3962400" y="3505200"/>
            <a:ext cx="1676400" cy="584775"/>
          </a:xfrm>
          <a:prstGeom prst="rect">
            <a:avLst/>
          </a:prstGeom>
          <a:noFill/>
        </p:spPr>
        <p:txBody>
          <a:bodyPr wrap="square" rtlCol="0">
            <a:spAutoFit/>
          </a:bodyPr>
          <a:lstStyle/>
          <a:p>
            <a:r>
              <a:rPr lang="en-US" sz="3200" dirty="0"/>
              <a:t>H</a:t>
            </a:r>
            <a:r>
              <a:rPr lang="en-US" sz="3200" dirty="0" smtClean="0"/>
              <a:t>ouse</a:t>
            </a:r>
            <a:endParaRPr lang="en-US" sz="3200" dirty="0"/>
          </a:p>
        </p:txBody>
      </p:sp>
      <p:pic>
        <p:nvPicPr>
          <p:cNvPr id="14" name="Picture 13" descr="photo 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79909" y="4006848"/>
            <a:ext cx="2438400" cy="1828800"/>
          </a:xfrm>
          <a:prstGeom prst="rect">
            <a:avLst/>
          </a:prstGeom>
        </p:spPr>
      </p:pic>
      <p:sp>
        <p:nvSpPr>
          <p:cNvPr id="15" name="TextBox 14"/>
          <p:cNvSpPr txBox="1"/>
          <p:nvPr/>
        </p:nvSpPr>
        <p:spPr>
          <a:xfrm>
            <a:off x="990600" y="6120825"/>
            <a:ext cx="1676400" cy="584775"/>
          </a:xfrm>
          <a:prstGeom prst="rect">
            <a:avLst/>
          </a:prstGeom>
          <a:noFill/>
        </p:spPr>
        <p:txBody>
          <a:bodyPr wrap="square" rtlCol="0">
            <a:spAutoFit/>
          </a:bodyPr>
          <a:lstStyle/>
          <a:p>
            <a:r>
              <a:rPr lang="en-US" sz="3200" dirty="0" smtClean="0"/>
              <a:t>Doors</a:t>
            </a:r>
            <a:endParaRPr lang="en-US" sz="3200" dirty="0"/>
          </a:p>
        </p:txBody>
      </p:sp>
      <p:sp>
        <p:nvSpPr>
          <p:cNvPr id="16" name="TextBox 15"/>
          <p:cNvSpPr txBox="1"/>
          <p:nvPr/>
        </p:nvSpPr>
        <p:spPr>
          <a:xfrm>
            <a:off x="6992650" y="6172200"/>
            <a:ext cx="1420091" cy="584775"/>
          </a:xfrm>
          <a:prstGeom prst="rect">
            <a:avLst/>
          </a:prstGeom>
          <a:noFill/>
        </p:spPr>
        <p:txBody>
          <a:bodyPr wrap="square" rtlCol="0">
            <a:spAutoFit/>
          </a:bodyPr>
          <a:lstStyle/>
          <a:p>
            <a:r>
              <a:rPr lang="en-US" sz="3200" dirty="0" smtClean="0"/>
              <a:t>Book it</a:t>
            </a:r>
            <a:endParaRPr lang="en-US" sz="3200" dirty="0"/>
          </a:p>
        </p:txBody>
      </p:sp>
      <p:pic>
        <p:nvPicPr>
          <p:cNvPr id="1026" name="Picture 2" descr="C:\Users\jhill\Downloads\IMG_300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493308" y="4024018"/>
            <a:ext cx="2418777" cy="181408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24200" y="4736582"/>
            <a:ext cx="3141053" cy="523220"/>
          </a:xfrm>
          <a:prstGeom prst="rect">
            <a:avLst/>
          </a:prstGeom>
          <a:noFill/>
        </p:spPr>
        <p:txBody>
          <a:bodyPr wrap="none" rtlCol="0">
            <a:spAutoFit/>
          </a:bodyPr>
          <a:lstStyle/>
          <a:p>
            <a:r>
              <a:rPr lang="en-US" sz="2800" b="1" dirty="0" smtClean="0"/>
              <a:t>All Landscape folds!</a:t>
            </a:r>
            <a:endParaRPr lang="en-US" sz="2800" b="1" dirty="0"/>
          </a:p>
        </p:txBody>
      </p:sp>
    </p:spTree>
    <p:extLst>
      <p:ext uri="{BB962C8B-B14F-4D97-AF65-F5344CB8AC3E}">
        <p14:creationId xmlns:p14="http://schemas.microsoft.com/office/powerpoint/2010/main" val="339848525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hill\Pictures\2014-01-25\1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30" y="0"/>
            <a:ext cx="9173029" cy="68797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030" y="76200"/>
            <a:ext cx="9037859" cy="2554545"/>
          </a:xfrm>
          <a:prstGeom prst="rect">
            <a:avLst/>
          </a:prstGeom>
          <a:noFill/>
        </p:spPr>
        <p:txBody>
          <a:bodyPr wrap="none" rtlCol="0">
            <a:spAutoFit/>
          </a:bodyPr>
          <a:lstStyle/>
          <a:p>
            <a:r>
              <a:rPr lang="en-US" sz="2000" b="1" dirty="0" smtClean="0"/>
              <a:t>Grade 2 - 2.8c: explore the processes of the </a:t>
            </a:r>
            <a:r>
              <a:rPr lang="en-US" sz="2000" b="1" dirty="0" smtClean="0">
                <a:solidFill>
                  <a:schemeClr val="bg1"/>
                </a:solidFill>
              </a:rPr>
              <a:t>water cycle</a:t>
            </a:r>
            <a:r>
              <a:rPr lang="en-US" sz="2000" b="1" dirty="0" smtClean="0"/>
              <a:t>, including evaporation, </a:t>
            </a:r>
          </a:p>
          <a:p>
            <a:r>
              <a:rPr lang="en-US" sz="2000" b="1" dirty="0" smtClean="0"/>
              <a:t>condensation,  &amp; precipitation,  as connected with weather conditions.</a:t>
            </a:r>
          </a:p>
          <a:p>
            <a:endParaRPr lang="en-US" sz="2000" b="1" dirty="0"/>
          </a:p>
          <a:p>
            <a:r>
              <a:rPr lang="en-US" sz="2000" b="1" dirty="0" smtClean="0"/>
              <a:t>Grade 4 – 4.8b: describe &amp; illustrate the continuous movement of water above and </a:t>
            </a:r>
          </a:p>
          <a:p>
            <a:r>
              <a:rPr lang="en-US" sz="2000" b="1" dirty="0" smtClean="0"/>
              <a:t>on the surface o Earth through the</a:t>
            </a:r>
            <a:r>
              <a:rPr lang="en-US" sz="2000" b="1" dirty="0" smtClean="0">
                <a:solidFill>
                  <a:schemeClr val="bg1"/>
                </a:solidFill>
              </a:rPr>
              <a:t> water cycle </a:t>
            </a:r>
            <a:r>
              <a:rPr lang="en-US" sz="2000" b="1" dirty="0" smtClean="0"/>
              <a:t>and explain the role of the sun as a </a:t>
            </a:r>
          </a:p>
          <a:p>
            <a:r>
              <a:rPr lang="en-US" sz="2000" b="1" dirty="0" smtClean="0"/>
              <a:t>major source of energy in this process</a:t>
            </a:r>
          </a:p>
          <a:p>
            <a:endParaRPr lang="en-US" sz="2000" b="1" dirty="0"/>
          </a:p>
          <a:p>
            <a:r>
              <a:rPr lang="en-US" sz="2000" b="1" dirty="0" smtClean="0"/>
              <a:t>Grade 5 – 5.8b – explain how the Sun and the ocean interact in the </a:t>
            </a:r>
            <a:r>
              <a:rPr lang="en-US" sz="2000" b="1" dirty="0" smtClean="0">
                <a:solidFill>
                  <a:schemeClr val="bg1"/>
                </a:solidFill>
              </a:rPr>
              <a:t>water cycle</a:t>
            </a:r>
            <a:r>
              <a:rPr lang="en-US" sz="2000" b="1" dirty="0" smtClean="0"/>
              <a:t>.</a:t>
            </a:r>
            <a:endParaRPr lang="en-US" sz="2000" b="1" dirty="0"/>
          </a:p>
        </p:txBody>
      </p:sp>
    </p:spTree>
    <p:extLst>
      <p:ext uri="{BB962C8B-B14F-4D97-AF65-F5344CB8AC3E}">
        <p14:creationId xmlns:p14="http://schemas.microsoft.com/office/powerpoint/2010/main" val="9681305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pic>
        <p:nvPicPr>
          <p:cNvPr id="5" name="Picture 4" descr="C:\Users\jhill\Documents\Foldable Workshop\water cycle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0"/>
            <a:ext cx="4876800" cy="670659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0" y="5181600"/>
            <a:ext cx="8229600" cy="1143000"/>
          </a:xfrm>
        </p:spPr>
        <p:txBody>
          <a:bodyPr/>
          <a:lstStyle/>
          <a:p>
            <a:r>
              <a:rPr lang="en-US" dirty="0" smtClean="0"/>
              <a:t>Water Cycle</a:t>
            </a:r>
            <a:endParaRPr lang="en-US" dirty="0"/>
          </a:p>
        </p:txBody>
      </p:sp>
    </p:spTree>
    <p:extLst>
      <p:ext uri="{BB962C8B-B14F-4D97-AF65-F5344CB8AC3E}">
        <p14:creationId xmlns:p14="http://schemas.microsoft.com/office/powerpoint/2010/main" val="34999029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181054"/>
            <a:ext cx="8229600" cy="533491"/>
          </a:xfrm>
        </p:spPr>
        <p:txBody>
          <a:bodyPr>
            <a:normAutofit fontScale="90000"/>
          </a:bodyPr>
          <a:lstStyle/>
          <a:p>
            <a:r>
              <a:rPr lang="en-US" dirty="0" smtClean="0"/>
              <a:t>Water Cycle</a:t>
            </a:r>
            <a:endParaRPr lang="en-US" dirty="0"/>
          </a:p>
        </p:txBody>
      </p:sp>
      <p:pic>
        <p:nvPicPr>
          <p:cNvPr id="6" name="Picture 5"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057400" y="3213300"/>
            <a:ext cx="2438400" cy="1828800"/>
          </a:xfrm>
          <a:prstGeom prst="rect">
            <a:avLst/>
          </a:prstGeom>
        </p:spPr>
      </p:pic>
      <p:pic>
        <p:nvPicPr>
          <p:cNvPr id="7" name="Picture 6"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0900" y="3185591"/>
            <a:ext cx="2438400" cy="1828800"/>
          </a:xfrm>
          <a:prstGeom prst="rect">
            <a:avLst/>
          </a:prstGeom>
        </p:spPr>
      </p:pic>
      <p:pic>
        <p:nvPicPr>
          <p:cNvPr id="8" name="Picture 7"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191000" y="3213300"/>
            <a:ext cx="2438400" cy="1828800"/>
          </a:xfrm>
          <a:prstGeom prst="rect">
            <a:avLst/>
          </a:prstGeom>
        </p:spPr>
      </p:pic>
      <p:pic>
        <p:nvPicPr>
          <p:cNvPr id="9" name="Picture 8" descr="photo 4.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06644" y="547255"/>
            <a:ext cx="2438400" cy="1828800"/>
          </a:xfrm>
          <a:prstGeom prst="rect">
            <a:avLst/>
          </a:prstGeom>
        </p:spPr>
      </p:pic>
      <p:sp>
        <p:nvSpPr>
          <p:cNvPr id="11" name="TextBox 10"/>
          <p:cNvSpPr txBox="1"/>
          <p:nvPr/>
        </p:nvSpPr>
        <p:spPr>
          <a:xfrm>
            <a:off x="6419850" y="1103957"/>
            <a:ext cx="2095500" cy="1754326"/>
          </a:xfrm>
          <a:prstGeom prst="rect">
            <a:avLst/>
          </a:prstGeom>
          <a:noFill/>
        </p:spPr>
        <p:txBody>
          <a:bodyPr wrap="square" rtlCol="0">
            <a:spAutoFit/>
          </a:bodyPr>
          <a:lstStyle/>
          <a:p>
            <a:r>
              <a:rPr lang="en-US" b="1" u="sng" dirty="0" smtClean="0"/>
              <a:t>OUTSIDE</a:t>
            </a:r>
          </a:p>
          <a:p>
            <a:r>
              <a:rPr lang="en-US" b="1" dirty="0" smtClean="0"/>
              <a:t>Runoff</a:t>
            </a:r>
          </a:p>
          <a:p>
            <a:r>
              <a:rPr lang="en-US" b="1" dirty="0" smtClean="0"/>
              <a:t>Evaporation </a:t>
            </a:r>
          </a:p>
          <a:p>
            <a:r>
              <a:rPr lang="en-US" b="1" dirty="0" smtClean="0"/>
              <a:t>Condensation</a:t>
            </a:r>
          </a:p>
          <a:p>
            <a:r>
              <a:rPr lang="en-US" b="1" dirty="0" smtClean="0"/>
              <a:t>Precipitation</a:t>
            </a:r>
            <a:endParaRPr lang="en-US" b="1" dirty="0"/>
          </a:p>
          <a:p>
            <a:endParaRPr lang="en-US" b="1" dirty="0"/>
          </a:p>
        </p:txBody>
      </p:sp>
      <p:sp>
        <p:nvSpPr>
          <p:cNvPr id="12" name="TextBox 11"/>
          <p:cNvSpPr txBox="1"/>
          <p:nvPr/>
        </p:nvSpPr>
        <p:spPr>
          <a:xfrm>
            <a:off x="450755" y="5486400"/>
            <a:ext cx="1475089" cy="461665"/>
          </a:xfrm>
          <a:prstGeom prst="rect">
            <a:avLst/>
          </a:prstGeom>
          <a:noFill/>
        </p:spPr>
        <p:txBody>
          <a:bodyPr wrap="square" rtlCol="0">
            <a:spAutoFit/>
          </a:bodyPr>
          <a:lstStyle/>
          <a:p>
            <a:pPr algn="ctr"/>
            <a:r>
              <a:rPr lang="en-US" sz="2400" b="1" dirty="0" smtClean="0"/>
              <a:t>Sailboat</a:t>
            </a:r>
            <a:endParaRPr lang="en-US" sz="2400" b="1" dirty="0"/>
          </a:p>
        </p:txBody>
      </p:sp>
      <p:sp>
        <p:nvSpPr>
          <p:cNvPr id="13" name="TextBox 12"/>
          <p:cNvSpPr txBox="1"/>
          <p:nvPr/>
        </p:nvSpPr>
        <p:spPr>
          <a:xfrm>
            <a:off x="4063055" y="5388464"/>
            <a:ext cx="2718745" cy="830997"/>
          </a:xfrm>
          <a:prstGeom prst="rect">
            <a:avLst/>
          </a:prstGeom>
          <a:noFill/>
        </p:spPr>
        <p:txBody>
          <a:bodyPr wrap="square" rtlCol="0">
            <a:spAutoFit/>
          </a:bodyPr>
          <a:lstStyle/>
          <a:p>
            <a:pPr algn="ctr"/>
            <a:r>
              <a:rPr lang="en-US" sz="2400" b="1" dirty="0" smtClean="0"/>
              <a:t>Hat</a:t>
            </a:r>
          </a:p>
          <a:p>
            <a:pPr algn="ctr"/>
            <a:r>
              <a:rPr lang="en-US" sz="2400" b="1" dirty="0" smtClean="0"/>
              <a:t>(Cut off bottom)</a:t>
            </a:r>
            <a:endParaRPr lang="en-US" sz="2400" b="1" dirty="0"/>
          </a:p>
        </p:txBody>
      </p:sp>
      <p:sp>
        <p:nvSpPr>
          <p:cNvPr id="14" name="TextBox 13"/>
          <p:cNvSpPr txBox="1"/>
          <p:nvPr/>
        </p:nvSpPr>
        <p:spPr>
          <a:xfrm>
            <a:off x="2539054" y="5481935"/>
            <a:ext cx="1475089" cy="461665"/>
          </a:xfrm>
          <a:prstGeom prst="rect">
            <a:avLst/>
          </a:prstGeom>
          <a:noFill/>
        </p:spPr>
        <p:txBody>
          <a:bodyPr wrap="square" rtlCol="0">
            <a:spAutoFit/>
          </a:bodyPr>
          <a:lstStyle/>
          <a:p>
            <a:pPr algn="ctr"/>
            <a:r>
              <a:rPr lang="en-US" sz="2400" b="1" dirty="0" smtClean="0"/>
              <a:t>House</a:t>
            </a:r>
            <a:endParaRPr lang="en-US" sz="2400" b="1" dirty="0"/>
          </a:p>
        </p:txBody>
      </p:sp>
      <p:pic>
        <p:nvPicPr>
          <p:cNvPr id="2050" name="Picture 2" descr="C:\Users\jhill\Downloads\Attachments_20141129\IMG_301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261100" y="3222825"/>
            <a:ext cx="2413000" cy="18097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6621816" y="5417403"/>
            <a:ext cx="1475089" cy="830997"/>
          </a:xfrm>
          <a:prstGeom prst="rect">
            <a:avLst/>
          </a:prstGeom>
          <a:noFill/>
        </p:spPr>
        <p:txBody>
          <a:bodyPr wrap="square" rtlCol="0">
            <a:spAutoFit/>
          </a:bodyPr>
          <a:lstStyle/>
          <a:p>
            <a:pPr algn="ctr"/>
            <a:r>
              <a:rPr lang="en-US" sz="2400" b="1" dirty="0" smtClean="0"/>
              <a:t>Fold 4 corners in</a:t>
            </a:r>
            <a:endParaRPr lang="en-US" sz="2400" b="1" dirty="0"/>
          </a:p>
        </p:txBody>
      </p:sp>
    </p:spTree>
    <p:extLst>
      <p:ext uri="{BB962C8B-B14F-4D97-AF65-F5344CB8AC3E}">
        <p14:creationId xmlns:p14="http://schemas.microsoft.com/office/powerpoint/2010/main" val="38493165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Diagram of the water cycl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57200"/>
            <a:ext cx="854392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0595" name="Group 3"/>
          <p:cNvGrpSpPr>
            <a:grpSpLocks/>
          </p:cNvGrpSpPr>
          <p:nvPr/>
        </p:nvGrpSpPr>
        <p:grpSpPr bwMode="auto">
          <a:xfrm>
            <a:off x="3276600" y="2286000"/>
            <a:ext cx="5257800" cy="2195513"/>
            <a:chOff x="2064" y="1440"/>
            <a:chExt cx="3312" cy="1383"/>
          </a:xfrm>
        </p:grpSpPr>
        <p:sp>
          <p:nvSpPr>
            <p:cNvPr id="27677" name="Text Box 4"/>
            <p:cNvSpPr txBox="1">
              <a:spLocks noChangeArrowheads="1"/>
            </p:cNvSpPr>
            <p:nvPr/>
          </p:nvSpPr>
          <p:spPr bwMode="auto">
            <a:xfrm>
              <a:off x="4416" y="1872"/>
              <a:ext cx="96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0066"/>
                  </a:solidFill>
                </a:rPr>
                <a:t>Evaporation</a:t>
              </a:r>
            </a:p>
          </p:txBody>
        </p:sp>
        <p:sp>
          <p:nvSpPr>
            <p:cNvPr id="27678" name="Text Box 5"/>
            <p:cNvSpPr txBox="1">
              <a:spLocks noChangeArrowheads="1"/>
            </p:cNvSpPr>
            <p:nvPr/>
          </p:nvSpPr>
          <p:spPr bwMode="auto">
            <a:xfrm>
              <a:off x="3216" y="1440"/>
              <a:ext cx="1248" cy="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0066"/>
                  </a:solidFill>
                </a:rPr>
                <a:t>Evaporation</a:t>
              </a:r>
            </a:p>
            <a:p>
              <a:pPr eaLnBrk="1" hangingPunct="1">
                <a:spcBef>
                  <a:spcPct val="50000"/>
                </a:spcBef>
              </a:pPr>
              <a:r>
                <a:rPr lang="en-US" altLang="en-US" sz="1800" b="1" i="0" dirty="0">
                  <a:solidFill>
                    <a:srgbClr val="FF0066"/>
                  </a:solidFill>
                </a:rPr>
                <a:t>(</a:t>
              </a:r>
              <a:r>
                <a:rPr lang="en-US" altLang="en-US" sz="1400" b="1" i="0" dirty="0">
                  <a:solidFill>
                    <a:srgbClr val="FF0066"/>
                  </a:solidFill>
                </a:rPr>
                <a:t>evapotranspiration)</a:t>
              </a:r>
            </a:p>
          </p:txBody>
        </p:sp>
        <p:sp>
          <p:nvSpPr>
            <p:cNvPr id="27679" name="Text Box 6"/>
            <p:cNvSpPr txBox="1">
              <a:spLocks noChangeArrowheads="1"/>
            </p:cNvSpPr>
            <p:nvPr/>
          </p:nvSpPr>
          <p:spPr bwMode="auto">
            <a:xfrm>
              <a:off x="2064" y="2592"/>
              <a:ext cx="100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0066"/>
                  </a:solidFill>
                </a:rPr>
                <a:t>Evaporation</a:t>
              </a:r>
            </a:p>
          </p:txBody>
        </p:sp>
      </p:grpSp>
      <p:sp>
        <p:nvSpPr>
          <p:cNvPr id="110599" name="Text Box 7"/>
          <p:cNvSpPr txBox="1">
            <a:spLocks noChangeArrowheads="1"/>
          </p:cNvSpPr>
          <p:nvPr/>
        </p:nvSpPr>
        <p:spPr bwMode="auto">
          <a:xfrm>
            <a:off x="3429000" y="19812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400" b="1" i="0" dirty="0">
                <a:solidFill>
                  <a:srgbClr val="9900FF"/>
                </a:solidFill>
              </a:rPr>
              <a:t>Sublimation</a:t>
            </a:r>
          </a:p>
        </p:txBody>
      </p:sp>
      <p:sp>
        <p:nvSpPr>
          <p:cNvPr id="110600" name="Text Box 8"/>
          <p:cNvSpPr txBox="1">
            <a:spLocks noChangeArrowheads="1"/>
          </p:cNvSpPr>
          <p:nvPr/>
        </p:nvSpPr>
        <p:spPr bwMode="auto">
          <a:xfrm>
            <a:off x="6477000" y="1371600"/>
            <a:ext cx="1752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3300"/>
                </a:solidFill>
              </a:rPr>
              <a:t>Condensation</a:t>
            </a:r>
          </a:p>
        </p:txBody>
      </p:sp>
      <p:sp>
        <p:nvSpPr>
          <p:cNvPr id="110601" name="Text Box 9"/>
          <p:cNvSpPr txBox="1">
            <a:spLocks noChangeArrowheads="1"/>
          </p:cNvSpPr>
          <p:nvPr/>
        </p:nvSpPr>
        <p:spPr bwMode="auto">
          <a:xfrm>
            <a:off x="1676400" y="2286000"/>
            <a:ext cx="1600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0000"/>
                </a:solidFill>
              </a:rPr>
              <a:t>Precipitation</a:t>
            </a:r>
          </a:p>
        </p:txBody>
      </p:sp>
      <p:grpSp>
        <p:nvGrpSpPr>
          <p:cNvPr id="110602" name="Group 10"/>
          <p:cNvGrpSpPr>
            <a:grpSpLocks/>
          </p:cNvGrpSpPr>
          <p:nvPr/>
        </p:nvGrpSpPr>
        <p:grpSpPr bwMode="auto">
          <a:xfrm>
            <a:off x="533400" y="1219200"/>
            <a:ext cx="7467600" cy="5060950"/>
            <a:chOff x="336" y="768"/>
            <a:chExt cx="4704" cy="3188"/>
          </a:xfrm>
        </p:grpSpPr>
        <p:sp>
          <p:nvSpPr>
            <p:cNvPr id="27672" name="Text Box 11"/>
            <p:cNvSpPr txBox="1">
              <a:spLocks noChangeArrowheads="1"/>
            </p:cNvSpPr>
            <p:nvPr/>
          </p:nvSpPr>
          <p:spPr bwMode="auto">
            <a:xfrm>
              <a:off x="3696" y="3049"/>
              <a:ext cx="1344"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t>Water </a:t>
              </a:r>
              <a:r>
                <a:rPr lang="en-US" altLang="en-US" sz="1800" b="1" i="0" dirty="0" smtClean="0"/>
                <a:t>Storage    in oceans</a:t>
              </a:r>
              <a:endParaRPr lang="en-US" altLang="en-US" sz="1800" b="1" i="0" dirty="0"/>
            </a:p>
          </p:txBody>
        </p:sp>
        <p:sp>
          <p:nvSpPr>
            <p:cNvPr id="27673" name="Text Box 12"/>
            <p:cNvSpPr txBox="1">
              <a:spLocks noChangeArrowheads="1"/>
            </p:cNvSpPr>
            <p:nvPr/>
          </p:nvSpPr>
          <p:spPr bwMode="auto">
            <a:xfrm>
              <a:off x="336" y="768"/>
              <a:ext cx="134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t>Water Storage in ice and snow</a:t>
              </a:r>
            </a:p>
          </p:txBody>
        </p:sp>
        <p:sp>
          <p:nvSpPr>
            <p:cNvPr id="27674" name="Text Box 13"/>
            <p:cNvSpPr txBox="1">
              <a:spLocks noChangeArrowheads="1"/>
            </p:cNvSpPr>
            <p:nvPr/>
          </p:nvSpPr>
          <p:spPr bwMode="auto">
            <a:xfrm>
              <a:off x="1632" y="864"/>
              <a:ext cx="24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t>Water Storage in the atmosphere</a:t>
              </a:r>
            </a:p>
          </p:txBody>
        </p:sp>
        <p:sp>
          <p:nvSpPr>
            <p:cNvPr id="27675" name="Text Box 14"/>
            <p:cNvSpPr txBox="1">
              <a:spLocks noChangeArrowheads="1"/>
            </p:cNvSpPr>
            <p:nvPr/>
          </p:nvSpPr>
          <p:spPr bwMode="auto">
            <a:xfrm>
              <a:off x="1968" y="3552"/>
              <a:ext cx="134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t>Water Storage in ground water</a:t>
              </a:r>
            </a:p>
          </p:txBody>
        </p:sp>
        <p:sp>
          <p:nvSpPr>
            <p:cNvPr id="27676" name="Text Box 15"/>
            <p:cNvSpPr txBox="1">
              <a:spLocks noChangeArrowheads="1"/>
            </p:cNvSpPr>
            <p:nvPr/>
          </p:nvSpPr>
          <p:spPr bwMode="auto">
            <a:xfrm>
              <a:off x="1488" y="2976"/>
              <a:ext cx="158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t>Freshwater Storage</a:t>
              </a:r>
            </a:p>
          </p:txBody>
        </p:sp>
      </p:grpSp>
      <p:grpSp>
        <p:nvGrpSpPr>
          <p:cNvPr id="110608" name="Group 16"/>
          <p:cNvGrpSpPr>
            <a:grpSpLocks/>
          </p:cNvGrpSpPr>
          <p:nvPr/>
        </p:nvGrpSpPr>
        <p:grpSpPr bwMode="auto">
          <a:xfrm>
            <a:off x="381000" y="3276600"/>
            <a:ext cx="6019800" cy="2317750"/>
            <a:chOff x="240" y="2064"/>
            <a:chExt cx="3792" cy="1460"/>
          </a:xfrm>
        </p:grpSpPr>
        <p:grpSp>
          <p:nvGrpSpPr>
            <p:cNvPr id="27667" name="Group 17"/>
            <p:cNvGrpSpPr>
              <a:grpSpLocks/>
            </p:cNvGrpSpPr>
            <p:nvPr/>
          </p:nvGrpSpPr>
          <p:grpSpPr bwMode="auto">
            <a:xfrm>
              <a:off x="720" y="2064"/>
              <a:ext cx="3312" cy="1460"/>
              <a:chOff x="720" y="2064"/>
              <a:chExt cx="3312" cy="1460"/>
            </a:xfrm>
          </p:grpSpPr>
          <p:sp>
            <p:nvSpPr>
              <p:cNvPr id="27669" name="Text Box 18"/>
              <p:cNvSpPr txBox="1">
                <a:spLocks noChangeArrowheads="1"/>
              </p:cNvSpPr>
              <p:nvPr/>
            </p:nvSpPr>
            <p:spPr bwMode="auto">
              <a:xfrm>
                <a:off x="720" y="2160"/>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FF00"/>
                    </a:solidFill>
                  </a:rPr>
                  <a:t>Snow Run-off</a:t>
                </a:r>
              </a:p>
            </p:txBody>
          </p:sp>
          <p:sp>
            <p:nvSpPr>
              <p:cNvPr id="27670" name="Text Box 19"/>
              <p:cNvSpPr txBox="1">
                <a:spLocks noChangeArrowheads="1"/>
              </p:cNvSpPr>
              <p:nvPr/>
            </p:nvSpPr>
            <p:spPr bwMode="auto">
              <a:xfrm>
                <a:off x="2544" y="2064"/>
                <a:ext cx="14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FF00"/>
                    </a:solidFill>
                  </a:rPr>
                  <a:t>Surface Run-off</a:t>
                </a:r>
              </a:p>
            </p:txBody>
          </p:sp>
          <p:sp>
            <p:nvSpPr>
              <p:cNvPr id="27671" name="Text Box 20"/>
              <p:cNvSpPr txBox="1">
                <a:spLocks noChangeArrowheads="1"/>
              </p:cNvSpPr>
              <p:nvPr/>
            </p:nvSpPr>
            <p:spPr bwMode="auto">
              <a:xfrm>
                <a:off x="720" y="3120"/>
                <a:ext cx="1152"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FF00"/>
                    </a:solidFill>
                  </a:rPr>
                  <a:t>Groundwater discharge</a:t>
                </a:r>
              </a:p>
            </p:txBody>
          </p:sp>
        </p:grpSp>
        <p:sp>
          <p:nvSpPr>
            <p:cNvPr id="27668" name="Text Box 21"/>
            <p:cNvSpPr txBox="1">
              <a:spLocks noChangeArrowheads="1"/>
            </p:cNvSpPr>
            <p:nvPr/>
          </p:nvSpPr>
          <p:spPr bwMode="auto">
            <a:xfrm>
              <a:off x="240" y="2544"/>
              <a:ext cx="91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800" b="1" i="0" dirty="0">
                  <a:solidFill>
                    <a:srgbClr val="FFFF00"/>
                  </a:solidFill>
                </a:rPr>
                <a:t>Infiltration</a:t>
              </a:r>
            </a:p>
          </p:txBody>
        </p:sp>
      </p:grpSp>
      <p:grpSp>
        <p:nvGrpSpPr>
          <p:cNvPr id="27657" name="Group 22"/>
          <p:cNvGrpSpPr>
            <a:grpSpLocks/>
          </p:cNvGrpSpPr>
          <p:nvPr/>
        </p:nvGrpSpPr>
        <p:grpSpPr bwMode="auto">
          <a:xfrm>
            <a:off x="2286000" y="3810000"/>
            <a:ext cx="6248400" cy="914400"/>
            <a:chOff x="1440" y="2400"/>
            <a:chExt cx="3936" cy="576"/>
          </a:xfrm>
        </p:grpSpPr>
        <p:sp>
          <p:nvSpPr>
            <p:cNvPr id="27664" name="Text Box 23"/>
            <p:cNvSpPr txBox="1">
              <a:spLocks noChangeArrowheads="1"/>
            </p:cNvSpPr>
            <p:nvPr/>
          </p:nvSpPr>
          <p:spPr bwMode="auto">
            <a:xfrm>
              <a:off x="1440" y="2784"/>
              <a:ext cx="52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400" b="1" i="0" dirty="0">
                  <a:solidFill>
                    <a:srgbClr val="000099"/>
                  </a:solidFill>
                </a:rPr>
                <a:t>Spring</a:t>
              </a:r>
            </a:p>
          </p:txBody>
        </p:sp>
        <p:sp>
          <p:nvSpPr>
            <p:cNvPr id="27665" name="Text Box 24"/>
            <p:cNvSpPr txBox="1">
              <a:spLocks noChangeArrowheads="1"/>
            </p:cNvSpPr>
            <p:nvPr/>
          </p:nvSpPr>
          <p:spPr bwMode="auto">
            <a:xfrm>
              <a:off x="1824" y="2400"/>
              <a:ext cx="52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400" b="1" i="0" dirty="0">
                  <a:solidFill>
                    <a:srgbClr val="000099"/>
                  </a:solidFill>
                </a:rPr>
                <a:t>Stream</a:t>
              </a:r>
            </a:p>
          </p:txBody>
        </p:sp>
        <p:sp>
          <p:nvSpPr>
            <p:cNvPr id="27666" name="Text Box 25"/>
            <p:cNvSpPr txBox="1">
              <a:spLocks noChangeArrowheads="1"/>
            </p:cNvSpPr>
            <p:nvPr/>
          </p:nvSpPr>
          <p:spPr bwMode="auto">
            <a:xfrm>
              <a:off x="4848" y="2640"/>
              <a:ext cx="52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i="1">
                  <a:solidFill>
                    <a:schemeClr val="tx1"/>
                  </a:solidFill>
                  <a:latin typeface="Arial" charset="0"/>
                  <a:cs typeface="Arial" charset="0"/>
                </a:defRPr>
              </a:lvl1pPr>
              <a:lvl2pPr marL="742950" indent="-285750" eaLnBrk="0" hangingPunct="0">
                <a:defRPr sz="2400" i="1">
                  <a:solidFill>
                    <a:schemeClr val="tx1"/>
                  </a:solidFill>
                  <a:latin typeface="Arial" charset="0"/>
                  <a:cs typeface="Arial" charset="0"/>
                </a:defRPr>
              </a:lvl2pPr>
              <a:lvl3pPr marL="1143000" indent="-228600" eaLnBrk="0" hangingPunct="0">
                <a:defRPr sz="2400" i="1">
                  <a:solidFill>
                    <a:schemeClr val="tx1"/>
                  </a:solidFill>
                  <a:latin typeface="Arial" charset="0"/>
                  <a:cs typeface="Arial" charset="0"/>
                </a:defRPr>
              </a:lvl3pPr>
              <a:lvl4pPr marL="1600200" indent="-228600" eaLnBrk="0" hangingPunct="0">
                <a:defRPr sz="2400" i="1">
                  <a:solidFill>
                    <a:schemeClr val="tx1"/>
                  </a:solidFill>
                  <a:latin typeface="Arial" charset="0"/>
                  <a:cs typeface="Arial" charset="0"/>
                </a:defRPr>
              </a:lvl4pPr>
              <a:lvl5pPr marL="2057400" indent="-228600" eaLnBrk="0" hangingPunct="0">
                <a:defRPr sz="2400" i="1">
                  <a:solidFill>
                    <a:schemeClr val="tx1"/>
                  </a:solidFill>
                  <a:latin typeface="Arial" charset="0"/>
                  <a:cs typeface="Arial" charset="0"/>
                </a:defRPr>
              </a:lvl5pPr>
              <a:lvl6pPr marL="2514600" indent="-228600" eaLnBrk="0" fontAlgn="base" hangingPunct="0">
                <a:spcBef>
                  <a:spcPct val="0"/>
                </a:spcBef>
                <a:spcAft>
                  <a:spcPct val="0"/>
                </a:spcAft>
                <a:defRPr sz="2400" i="1">
                  <a:solidFill>
                    <a:schemeClr val="tx1"/>
                  </a:solidFill>
                  <a:latin typeface="Arial" charset="0"/>
                  <a:cs typeface="Arial" charset="0"/>
                </a:defRPr>
              </a:lvl6pPr>
              <a:lvl7pPr marL="2971800" indent="-228600" eaLnBrk="0" fontAlgn="base" hangingPunct="0">
                <a:spcBef>
                  <a:spcPct val="0"/>
                </a:spcBef>
                <a:spcAft>
                  <a:spcPct val="0"/>
                </a:spcAft>
                <a:defRPr sz="2400" i="1">
                  <a:solidFill>
                    <a:schemeClr val="tx1"/>
                  </a:solidFill>
                  <a:latin typeface="Arial" charset="0"/>
                  <a:cs typeface="Arial" charset="0"/>
                </a:defRPr>
              </a:lvl7pPr>
              <a:lvl8pPr marL="3429000" indent="-228600" eaLnBrk="0" fontAlgn="base" hangingPunct="0">
                <a:spcBef>
                  <a:spcPct val="0"/>
                </a:spcBef>
                <a:spcAft>
                  <a:spcPct val="0"/>
                </a:spcAft>
                <a:defRPr sz="2400" i="1">
                  <a:solidFill>
                    <a:schemeClr val="tx1"/>
                  </a:solidFill>
                  <a:latin typeface="Arial" charset="0"/>
                  <a:cs typeface="Arial" charset="0"/>
                </a:defRPr>
              </a:lvl8pPr>
              <a:lvl9pPr marL="3886200" indent="-228600" eaLnBrk="0" fontAlgn="base" hangingPunct="0">
                <a:spcBef>
                  <a:spcPct val="0"/>
                </a:spcBef>
                <a:spcAft>
                  <a:spcPct val="0"/>
                </a:spcAft>
                <a:defRPr sz="2400" i="1">
                  <a:solidFill>
                    <a:schemeClr val="tx1"/>
                  </a:solidFill>
                  <a:latin typeface="Arial" charset="0"/>
                  <a:cs typeface="Arial" charset="0"/>
                </a:defRPr>
              </a:lvl9pPr>
            </a:lstStyle>
            <a:p>
              <a:pPr eaLnBrk="1" hangingPunct="1">
                <a:spcBef>
                  <a:spcPct val="50000"/>
                </a:spcBef>
              </a:pPr>
              <a:r>
                <a:rPr lang="en-US" altLang="en-US" sz="1400" b="1" i="0" dirty="0">
                  <a:solidFill>
                    <a:srgbClr val="000099"/>
                  </a:solidFill>
                </a:rPr>
                <a:t>Ocean</a:t>
              </a:r>
            </a:p>
          </p:txBody>
        </p:sp>
      </p:grpSp>
      <p:sp>
        <p:nvSpPr>
          <p:cNvPr id="2" name="TextBox 1"/>
          <p:cNvSpPr txBox="1"/>
          <p:nvPr/>
        </p:nvSpPr>
        <p:spPr>
          <a:xfrm>
            <a:off x="6838497" y="5657671"/>
            <a:ext cx="2305503" cy="1200329"/>
          </a:xfrm>
          <a:prstGeom prst="rect">
            <a:avLst/>
          </a:prstGeom>
          <a:solidFill>
            <a:srgbClr val="FFFF00"/>
          </a:solidFill>
        </p:spPr>
        <p:txBody>
          <a:bodyPr wrap="none" rtlCol="0">
            <a:spAutoFit/>
          </a:bodyPr>
          <a:lstStyle/>
          <a:p>
            <a:r>
              <a:rPr lang="en-US" b="1" dirty="0" smtClean="0">
                <a:solidFill>
                  <a:srgbClr val="C00000"/>
                </a:solidFill>
              </a:rPr>
              <a:t>Really - Runoff</a:t>
            </a:r>
          </a:p>
          <a:p>
            <a:r>
              <a:rPr lang="en-US" b="1" dirty="0" smtClean="0">
                <a:solidFill>
                  <a:srgbClr val="C00000"/>
                </a:solidFill>
              </a:rPr>
              <a:t>Excellent- Evaporation</a:t>
            </a:r>
          </a:p>
          <a:p>
            <a:r>
              <a:rPr lang="en-US" b="1" dirty="0" smtClean="0">
                <a:solidFill>
                  <a:srgbClr val="C00000"/>
                </a:solidFill>
              </a:rPr>
              <a:t>Cream - Condensation</a:t>
            </a:r>
            <a:endParaRPr lang="en-US" b="1" dirty="0">
              <a:solidFill>
                <a:srgbClr val="C00000"/>
              </a:solidFill>
            </a:endParaRPr>
          </a:p>
          <a:p>
            <a:r>
              <a:rPr lang="en-US" b="1" dirty="0" smtClean="0">
                <a:solidFill>
                  <a:srgbClr val="C00000"/>
                </a:solidFill>
              </a:rPr>
              <a:t>Pie - Precipitation</a:t>
            </a:r>
            <a:endParaRPr lang="en-US" b="1" dirty="0">
              <a:solidFill>
                <a:srgbClr val="C00000"/>
              </a:solidFill>
            </a:endParaRPr>
          </a:p>
        </p:txBody>
      </p:sp>
    </p:spTree>
    <p:extLst>
      <p:ext uri="{BB962C8B-B14F-4D97-AF65-F5344CB8AC3E}">
        <p14:creationId xmlns:p14="http://schemas.microsoft.com/office/powerpoint/2010/main" val="38309843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060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05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06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060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060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05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9" grpId="0"/>
      <p:bldP spid="110600" grpId="0"/>
      <p:bldP spid="11060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83820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952500"/>
            <a:ext cx="6248400" cy="468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960688"/>
            <a:ext cx="4800600" cy="3897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000250"/>
            <a:ext cx="6477000"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2895600"/>
            <a:ext cx="16002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800600" y="986135"/>
            <a:ext cx="4325992" cy="1015663"/>
          </a:xfrm>
          <a:prstGeom prst="rect">
            <a:avLst/>
          </a:prstGeom>
          <a:noFill/>
        </p:spPr>
        <p:txBody>
          <a:bodyPr wrap="none" rtlCol="0">
            <a:spAutoFit/>
          </a:bodyPr>
          <a:lstStyle/>
          <a:p>
            <a:r>
              <a:rPr lang="en-US" sz="2000" b="1" dirty="0" smtClean="0">
                <a:solidFill>
                  <a:schemeClr val="bg1"/>
                </a:solidFill>
              </a:rPr>
              <a:t>Grade 2 – 2.8d: observe, describe,  &amp; </a:t>
            </a:r>
          </a:p>
          <a:p>
            <a:r>
              <a:rPr lang="en-US" sz="2000" b="1" dirty="0" smtClean="0">
                <a:solidFill>
                  <a:schemeClr val="bg1"/>
                </a:solidFill>
              </a:rPr>
              <a:t>record patterns of objects in the sky, </a:t>
            </a:r>
          </a:p>
          <a:p>
            <a:r>
              <a:rPr lang="en-US" sz="2000" b="1" dirty="0" smtClean="0">
                <a:solidFill>
                  <a:schemeClr val="bg1"/>
                </a:solidFill>
              </a:rPr>
              <a:t>including the appearance of the </a:t>
            </a:r>
            <a:r>
              <a:rPr lang="en-US" sz="2000" b="1" dirty="0" smtClean="0">
                <a:solidFill>
                  <a:srgbClr val="FFFF00"/>
                </a:solidFill>
              </a:rPr>
              <a:t>Moon</a:t>
            </a:r>
            <a:r>
              <a:rPr lang="en-US" sz="2000" b="1" dirty="0" smtClean="0">
                <a:solidFill>
                  <a:schemeClr val="bg1"/>
                </a:solidFill>
              </a:rPr>
              <a:t>.</a:t>
            </a:r>
            <a:endParaRPr lang="en-US" sz="2000" b="1" dirty="0">
              <a:solidFill>
                <a:schemeClr val="bg1"/>
              </a:solidFill>
            </a:endParaRPr>
          </a:p>
        </p:txBody>
      </p:sp>
    </p:spTree>
    <p:extLst>
      <p:ext uri="{BB962C8B-B14F-4D97-AF65-F5344CB8AC3E}">
        <p14:creationId xmlns:p14="http://schemas.microsoft.com/office/powerpoint/2010/main" val="18745792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C:\Users\jhill\Documents\Foldable Workshop\Moon phase 2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18680" y="0"/>
            <a:ext cx="4959926" cy="682091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483843" y="6201932"/>
            <a:ext cx="8229600" cy="533491"/>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Moon Phases 8th</a:t>
            </a:r>
            <a:endParaRPr lang="en-US" dirty="0"/>
          </a:p>
        </p:txBody>
      </p:sp>
    </p:spTree>
    <p:extLst>
      <p:ext uri="{BB962C8B-B14F-4D97-AF65-F5344CB8AC3E}">
        <p14:creationId xmlns:p14="http://schemas.microsoft.com/office/powerpoint/2010/main" val="36288382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1088" y="1050727"/>
            <a:ext cx="8229600" cy="533491"/>
          </a:xfrm>
        </p:spPr>
        <p:txBody>
          <a:bodyPr>
            <a:normAutofit fontScale="90000"/>
          </a:bodyPr>
          <a:lstStyle/>
          <a:p>
            <a:r>
              <a:rPr lang="en-US" dirty="0" smtClean="0">
                <a:solidFill>
                  <a:srgbClr val="FF0000"/>
                </a:solidFill>
              </a:rPr>
              <a:t>Moon Phases</a:t>
            </a:r>
            <a:endParaRPr lang="en-US" dirty="0">
              <a:solidFill>
                <a:srgbClr val="FF0000"/>
              </a:solidFill>
            </a:endParaRPr>
          </a:p>
        </p:txBody>
      </p:sp>
      <p:pic>
        <p:nvPicPr>
          <p:cNvPr id="12" name="Picture 11"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6004" y="403073"/>
            <a:ext cx="2438400" cy="1828800"/>
          </a:xfrm>
          <a:prstGeom prst="rect">
            <a:avLst/>
          </a:prstGeom>
        </p:spPr>
      </p:pic>
      <p:pic>
        <p:nvPicPr>
          <p:cNvPr id="14" name="Picture 13" descr="photo 3.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6003" y="3235036"/>
            <a:ext cx="2438400" cy="1828800"/>
          </a:xfrm>
          <a:prstGeom prst="rect">
            <a:avLst/>
          </a:prstGeom>
        </p:spPr>
      </p:pic>
      <p:pic>
        <p:nvPicPr>
          <p:cNvPr id="15" name="Picture 14" descr="photo 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192943" y="3221179"/>
            <a:ext cx="2438400" cy="1828800"/>
          </a:xfrm>
          <a:prstGeom prst="rect">
            <a:avLst/>
          </a:prstGeom>
        </p:spPr>
      </p:pic>
      <p:pic>
        <p:nvPicPr>
          <p:cNvPr id="3" name="Picture 2" descr="photo.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495799" y="3235035"/>
            <a:ext cx="2438400" cy="1828800"/>
          </a:xfrm>
          <a:prstGeom prst="rect">
            <a:avLst/>
          </a:prstGeom>
        </p:spPr>
      </p:pic>
      <p:pic>
        <p:nvPicPr>
          <p:cNvPr id="11" name="Picture 10" descr="photo 3.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05600" y="3235036"/>
            <a:ext cx="2438400" cy="1828800"/>
          </a:xfrm>
          <a:prstGeom prst="rect">
            <a:avLst/>
          </a:prstGeom>
        </p:spPr>
      </p:pic>
      <p:sp>
        <p:nvSpPr>
          <p:cNvPr id="17" name="TextBox 16"/>
          <p:cNvSpPr txBox="1"/>
          <p:nvPr/>
        </p:nvSpPr>
        <p:spPr>
          <a:xfrm>
            <a:off x="425651" y="5479473"/>
            <a:ext cx="1475089" cy="461665"/>
          </a:xfrm>
          <a:prstGeom prst="rect">
            <a:avLst/>
          </a:prstGeom>
          <a:noFill/>
        </p:spPr>
        <p:txBody>
          <a:bodyPr wrap="square" rtlCol="0">
            <a:spAutoFit/>
          </a:bodyPr>
          <a:lstStyle/>
          <a:p>
            <a:pPr algn="ctr"/>
            <a:r>
              <a:rPr lang="en-US" sz="2400" b="1" dirty="0" smtClean="0">
                <a:solidFill>
                  <a:srgbClr val="FF0000"/>
                </a:solidFill>
              </a:rPr>
              <a:t>Sailboat</a:t>
            </a:r>
            <a:endParaRPr lang="en-US" sz="2400" b="1" dirty="0">
              <a:solidFill>
                <a:srgbClr val="FF0000"/>
              </a:solidFill>
            </a:endParaRPr>
          </a:p>
        </p:txBody>
      </p:sp>
      <p:sp>
        <p:nvSpPr>
          <p:cNvPr id="18" name="TextBox 17"/>
          <p:cNvSpPr txBox="1"/>
          <p:nvPr/>
        </p:nvSpPr>
        <p:spPr>
          <a:xfrm>
            <a:off x="2674598" y="5514110"/>
            <a:ext cx="1475089" cy="461665"/>
          </a:xfrm>
          <a:prstGeom prst="rect">
            <a:avLst/>
          </a:prstGeom>
          <a:noFill/>
        </p:spPr>
        <p:txBody>
          <a:bodyPr wrap="square" rtlCol="0">
            <a:spAutoFit/>
          </a:bodyPr>
          <a:lstStyle/>
          <a:p>
            <a:pPr algn="ctr"/>
            <a:r>
              <a:rPr lang="en-US" sz="2400" b="1" dirty="0" smtClean="0">
                <a:solidFill>
                  <a:srgbClr val="FF0000"/>
                </a:solidFill>
              </a:rPr>
              <a:t>House</a:t>
            </a:r>
            <a:endParaRPr lang="en-US" sz="2400" b="1" dirty="0">
              <a:solidFill>
                <a:srgbClr val="FF0000"/>
              </a:solidFill>
            </a:endParaRPr>
          </a:p>
        </p:txBody>
      </p:sp>
      <p:sp>
        <p:nvSpPr>
          <p:cNvPr id="19" name="TextBox 18"/>
          <p:cNvSpPr txBox="1"/>
          <p:nvPr/>
        </p:nvSpPr>
        <p:spPr>
          <a:xfrm>
            <a:off x="4724400" y="5557905"/>
            <a:ext cx="1956744" cy="461665"/>
          </a:xfrm>
          <a:prstGeom prst="rect">
            <a:avLst/>
          </a:prstGeom>
          <a:noFill/>
        </p:spPr>
        <p:txBody>
          <a:bodyPr wrap="square" rtlCol="0">
            <a:spAutoFit/>
          </a:bodyPr>
          <a:lstStyle/>
          <a:p>
            <a:pPr algn="ctr"/>
            <a:r>
              <a:rPr lang="en-US" sz="2400" b="1" dirty="0" smtClean="0">
                <a:solidFill>
                  <a:srgbClr val="FF0000"/>
                </a:solidFill>
              </a:rPr>
              <a:t>Half - House</a:t>
            </a:r>
            <a:endParaRPr lang="en-US" sz="2400" b="1" dirty="0">
              <a:solidFill>
                <a:srgbClr val="FF0000"/>
              </a:solidFill>
            </a:endParaRPr>
          </a:p>
        </p:txBody>
      </p:sp>
      <p:sp>
        <p:nvSpPr>
          <p:cNvPr id="20" name="TextBox 19"/>
          <p:cNvSpPr txBox="1"/>
          <p:nvPr/>
        </p:nvSpPr>
        <p:spPr>
          <a:xfrm>
            <a:off x="7211711" y="5550978"/>
            <a:ext cx="1475089" cy="461665"/>
          </a:xfrm>
          <a:prstGeom prst="rect">
            <a:avLst/>
          </a:prstGeom>
          <a:noFill/>
        </p:spPr>
        <p:txBody>
          <a:bodyPr wrap="square" rtlCol="0">
            <a:spAutoFit/>
          </a:bodyPr>
          <a:lstStyle/>
          <a:p>
            <a:pPr algn="ctr"/>
            <a:r>
              <a:rPr lang="en-US" sz="2400" b="1" dirty="0" smtClean="0">
                <a:solidFill>
                  <a:srgbClr val="FF0000"/>
                </a:solidFill>
              </a:rPr>
              <a:t>Hat</a:t>
            </a:r>
            <a:endParaRPr lang="en-US" sz="2400" b="1" dirty="0">
              <a:solidFill>
                <a:srgbClr val="FF0000"/>
              </a:solidFill>
            </a:endParaRPr>
          </a:p>
        </p:txBody>
      </p:sp>
      <p:sp>
        <p:nvSpPr>
          <p:cNvPr id="4" name="TextBox 3"/>
          <p:cNvSpPr txBox="1"/>
          <p:nvPr/>
        </p:nvSpPr>
        <p:spPr>
          <a:xfrm>
            <a:off x="7299821" y="532643"/>
            <a:ext cx="1340432" cy="1569660"/>
          </a:xfrm>
          <a:prstGeom prst="rect">
            <a:avLst/>
          </a:prstGeom>
          <a:noFill/>
        </p:spPr>
        <p:txBody>
          <a:bodyPr wrap="none" rtlCol="0">
            <a:spAutoFit/>
          </a:bodyPr>
          <a:lstStyle/>
          <a:p>
            <a:r>
              <a:rPr lang="en-US" sz="2400" u="sng" dirty="0" smtClean="0">
                <a:solidFill>
                  <a:srgbClr val="FF0000"/>
                </a:solidFill>
              </a:rPr>
              <a:t>Outside</a:t>
            </a:r>
            <a:r>
              <a:rPr lang="en-US" sz="2400" dirty="0" smtClean="0">
                <a:solidFill>
                  <a:srgbClr val="FF0000"/>
                </a:solidFill>
              </a:rPr>
              <a:t> </a:t>
            </a:r>
          </a:p>
          <a:p>
            <a:r>
              <a:rPr lang="en-US" sz="2400" dirty="0" smtClean="0">
                <a:solidFill>
                  <a:srgbClr val="FF0000"/>
                </a:solidFill>
              </a:rPr>
              <a:t>Describe </a:t>
            </a:r>
          </a:p>
          <a:p>
            <a:r>
              <a:rPr lang="en-US" sz="2400" dirty="0" smtClean="0">
                <a:solidFill>
                  <a:srgbClr val="FF0000"/>
                </a:solidFill>
              </a:rPr>
              <a:t>Moon </a:t>
            </a:r>
          </a:p>
          <a:p>
            <a:r>
              <a:rPr lang="en-US" sz="2400" dirty="0" smtClean="0">
                <a:solidFill>
                  <a:srgbClr val="FF0000"/>
                </a:solidFill>
              </a:rPr>
              <a:t>Phases</a:t>
            </a:r>
            <a:endParaRPr lang="en-US" sz="2400" dirty="0">
              <a:solidFill>
                <a:srgbClr val="FF0000"/>
              </a:solidFill>
            </a:endParaRPr>
          </a:p>
        </p:txBody>
      </p:sp>
    </p:spTree>
    <p:extLst>
      <p:ext uri="{BB962C8B-B14F-4D97-AF65-F5344CB8AC3E}">
        <p14:creationId xmlns:p14="http://schemas.microsoft.com/office/powerpoint/2010/main" val="37706884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8" descr="C:\Users\jhill\Documents\Foldable Workshop\Moon Phase 1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682116" y="-477675"/>
            <a:ext cx="5833054" cy="802164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483843" y="76200"/>
            <a:ext cx="8229600" cy="533491"/>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rgbClr val="FF0000"/>
                </a:solidFill>
              </a:rPr>
              <a:t>Moon Phases 2</a:t>
            </a:r>
            <a:r>
              <a:rPr lang="en-US" baseline="30000" dirty="0" smtClean="0">
                <a:solidFill>
                  <a:srgbClr val="FF0000"/>
                </a:solidFill>
              </a:rPr>
              <a:t>nd</a:t>
            </a:r>
            <a:r>
              <a:rPr lang="en-US" dirty="0" smtClean="0">
                <a:solidFill>
                  <a:srgbClr val="FF0000"/>
                </a:solidFill>
              </a:rPr>
              <a:t>/ 4th</a:t>
            </a:r>
            <a:endParaRPr lang="en-US" dirty="0">
              <a:solidFill>
                <a:srgbClr val="FF0000"/>
              </a:solidFill>
            </a:endParaRPr>
          </a:p>
        </p:txBody>
      </p:sp>
    </p:spTree>
    <p:extLst>
      <p:ext uri="{BB962C8B-B14F-4D97-AF65-F5344CB8AC3E}">
        <p14:creationId xmlns:p14="http://schemas.microsoft.com/office/powerpoint/2010/main" val="45030346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533491"/>
          </a:xfrm>
        </p:spPr>
        <p:txBody>
          <a:bodyPr>
            <a:normAutofit fontScale="90000"/>
          </a:bodyPr>
          <a:lstStyle/>
          <a:p>
            <a:r>
              <a:rPr lang="en-US" dirty="0" smtClean="0">
                <a:solidFill>
                  <a:srgbClr val="FF0000"/>
                </a:solidFill>
              </a:rPr>
              <a:t>Moon Phases</a:t>
            </a:r>
            <a:endParaRPr lang="en-US" dirty="0">
              <a:solidFill>
                <a:srgbClr val="FF0000"/>
              </a:solidFill>
            </a:endParaRPr>
          </a:p>
        </p:txBody>
      </p:sp>
      <p:pic>
        <p:nvPicPr>
          <p:cNvPr id="3" name="Picture 2"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52400" y="315516"/>
            <a:ext cx="2438400" cy="1828800"/>
          </a:xfrm>
          <a:prstGeom prst="rect">
            <a:avLst/>
          </a:prstGeom>
        </p:spPr>
      </p:pic>
      <p:pic>
        <p:nvPicPr>
          <p:cNvPr id="4" name="Picture 3"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4215" y="2753916"/>
            <a:ext cx="2438400" cy="1828800"/>
          </a:xfrm>
          <a:prstGeom prst="rect">
            <a:avLst/>
          </a:prstGeom>
        </p:spPr>
      </p:pic>
      <p:sp>
        <p:nvSpPr>
          <p:cNvPr id="7" name="TextBox 6"/>
          <p:cNvSpPr txBox="1"/>
          <p:nvPr/>
        </p:nvSpPr>
        <p:spPr>
          <a:xfrm>
            <a:off x="515870" y="5320145"/>
            <a:ext cx="1475089" cy="461665"/>
          </a:xfrm>
          <a:prstGeom prst="rect">
            <a:avLst/>
          </a:prstGeom>
          <a:noFill/>
        </p:spPr>
        <p:txBody>
          <a:bodyPr wrap="square" rtlCol="0">
            <a:spAutoFit/>
          </a:bodyPr>
          <a:lstStyle/>
          <a:p>
            <a:pPr algn="ctr"/>
            <a:r>
              <a:rPr lang="en-US" sz="2400" b="1" dirty="0" smtClean="0">
                <a:solidFill>
                  <a:srgbClr val="FF0000"/>
                </a:solidFill>
              </a:rPr>
              <a:t>Doors</a:t>
            </a:r>
            <a:endParaRPr lang="en-US" sz="2400" b="1" dirty="0">
              <a:solidFill>
                <a:srgbClr val="FF0000"/>
              </a:solidFill>
            </a:endParaRPr>
          </a:p>
        </p:txBody>
      </p:sp>
      <p:sp>
        <p:nvSpPr>
          <p:cNvPr id="8" name="TextBox 7"/>
          <p:cNvSpPr txBox="1"/>
          <p:nvPr/>
        </p:nvSpPr>
        <p:spPr>
          <a:xfrm>
            <a:off x="5206055" y="5241713"/>
            <a:ext cx="1475089" cy="461665"/>
          </a:xfrm>
          <a:prstGeom prst="rect">
            <a:avLst/>
          </a:prstGeom>
          <a:noFill/>
        </p:spPr>
        <p:txBody>
          <a:bodyPr wrap="square" rtlCol="0">
            <a:spAutoFit/>
          </a:bodyPr>
          <a:lstStyle/>
          <a:p>
            <a:pPr algn="ctr"/>
            <a:r>
              <a:rPr lang="en-US" sz="2400" b="1" dirty="0" smtClean="0">
                <a:solidFill>
                  <a:srgbClr val="FF0000"/>
                </a:solidFill>
              </a:rPr>
              <a:t>Half it</a:t>
            </a:r>
            <a:endParaRPr lang="en-US" sz="2400" b="1" dirty="0">
              <a:solidFill>
                <a:srgbClr val="FF0000"/>
              </a:solidFill>
            </a:endParaRPr>
          </a:p>
        </p:txBody>
      </p:sp>
      <p:sp>
        <p:nvSpPr>
          <p:cNvPr id="9" name="TextBox 8"/>
          <p:cNvSpPr txBox="1"/>
          <p:nvPr/>
        </p:nvSpPr>
        <p:spPr>
          <a:xfrm>
            <a:off x="7315200" y="2667000"/>
            <a:ext cx="1475089" cy="1938992"/>
          </a:xfrm>
          <a:prstGeom prst="rect">
            <a:avLst/>
          </a:prstGeom>
          <a:noFill/>
        </p:spPr>
        <p:txBody>
          <a:bodyPr wrap="square" rtlCol="0">
            <a:spAutoFit/>
          </a:bodyPr>
          <a:lstStyle/>
          <a:p>
            <a:pPr algn="ctr"/>
            <a:r>
              <a:rPr lang="en-US" sz="2400" b="1" u="sng" dirty="0" smtClean="0">
                <a:solidFill>
                  <a:srgbClr val="FF0000"/>
                </a:solidFill>
              </a:rPr>
              <a:t>Outside</a:t>
            </a:r>
            <a:r>
              <a:rPr lang="en-US" sz="2400" b="1" dirty="0" smtClean="0">
                <a:solidFill>
                  <a:srgbClr val="FF0000"/>
                </a:solidFill>
              </a:rPr>
              <a:t> </a:t>
            </a:r>
          </a:p>
          <a:p>
            <a:pPr algn="ctr"/>
            <a:r>
              <a:rPr lang="en-US" sz="2400" b="1" dirty="0" smtClean="0">
                <a:solidFill>
                  <a:srgbClr val="FF0000"/>
                </a:solidFill>
              </a:rPr>
              <a:t>8 Phases -</a:t>
            </a:r>
          </a:p>
          <a:p>
            <a:pPr algn="ctr"/>
            <a:r>
              <a:rPr lang="en-US" sz="2400" b="1" dirty="0" smtClean="0">
                <a:solidFill>
                  <a:srgbClr val="FF0000"/>
                </a:solidFill>
              </a:rPr>
              <a:t>Describe</a:t>
            </a:r>
          </a:p>
          <a:p>
            <a:pPr algn="ctr"/>
            <a:r>
              <a:rPr lang="en-US" sz="2400" b="1" dirty="0" smtClean="0">
                <a:solidFill>
                  <a:srgbClr val="FF0000"/>
                </a:solidFill>
              </a:rPr>
              <a:t>and draw</a:t>
            </a:r>
          </a:p>
          <a:p>
            <a:pPr algn="ctr"/>
            <a:r>
              <a:rPr lang="en-US" sz="2400" b="1" dirty="0">
                <a:solidFill>
                  <a:srgbClr val="FF0000"/>
                </a:solidFill>
              </a:rPr>
              <a:t>e</a:t>
            </a:r>
            <a:r>
              <a:rPr lang="en-US" sz="2400" b="1" dirty="0" smtClean="0">
                <a:solidFill>
                  <a:srgbClr val="FF0000"/>
                </a:solidFill>
              </a:rPr>
              <a:t>ach one</a:t>
            </a:r>
            <a:endParaRPr lang="en-US" sz="2400" b="1" dirty="0">
              <a:solidFill>
                <a:srgbClr val="FF0000"/>
              </a:solidFill>
            </a:endParaRPr>
          </a:p>
        </p:txBody>
      </p:sp>
      <p:pic>
        <p:nvPicPr>
          <p:cNvPr id="10" name="Picture 9" descr="photo 4.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724399" y="2722096"/>
            <a:ext cx="2438400" cy="1828800"/>
          </a:xfrm>
          <a:prstGeom prst="rect">
            <a:avLst/>
          </a:prstGeom>
        </p:spPr>
      </p:pic>
      <p:pic>
        <p:nvPicPr>
          <p:cNvPr id="11" name="Picture 10" descr="photo 3.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306782" y="2753916"/>
            <a:ext cx="2438400" cy="1828800"/>
          </a:xfrm>
          <a:prstGeom prst="rect">
            <a:avLst/>
          </a:prstGeom>
        </p:spPr>
      </p:pic>
      <p:sp>
        <p:nvSpPr>
          <p:cNvPr id="12" name="TextBox 11"/>
          <p:cNvSpPr txBox="1"/>
          <p:nvPr/>
        </p:nvSpPr>
        <p:spPr>
          <a:xfrm>
            <a:off x="2788437" y="5320145"/>
            <a:ext cx="1475089" cy="830997"/>
          </a:xfrm>
          <a:prstGeom prst="rect">
            <a:avLst/>
          </a:prstGeom>
          <a:noFill/>
        </p:spPr>
        <p:txBody>
          <a:bodyPr wrap="square" rtlCol="0">
            <a:spAutoFit/>
          </a:bodyPr>
          <a:lstStyle/>
          <a:p>
            <a:pPr algn="ctr"/>
            <a:r>
              <a:rPr lang="en-US" sz="2400" b="1" dirty="0" smtClean="0">
                <a:solidFill>
                  <a:srgbClr val="FF0000"/>
                </a:solidFill>
              </a:rPr>
              <a:t>Close Doors</a:t>
            </a:r>
            <a:endParaRPr lang="en-US" sz="2400" b="1" dirty="0">
              <a:solidFill>
                <a:srgbClr val="FF0000"/>
              </a:solidFill>
            </a:endParaRPr>
          </a:p>
        </p:txBody>
      </p:sp>
    </p:spTree>
    <p:extLst>
      <p:ext uri="{BB962C8B-B14F-4D97-AF65-F5344CB8AC3E}">
        <p14:creationId xmlns:p14="http://schemas.microsoft.com/office/powerpoint/2010/main" val="115240545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1986" name="Picture 2" descr="j0174012"/>
          <p:cNvPicPr>
            <a:picLocks noGrp="1" noChangeAspect="1" noChangeArrowheads="1" noCrop="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2514600" y="1676400"/>
            <a:ext cx="8382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87" name="Picture 3" descr="j0219080"/>
          <p:cNvPicPr>
            <a:picLocks noGrp="1" noChangeAspect="1" noChangeArrowheads="1" noCrop="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2057400" y="1143000"/>
            <a:ext cx="525463" cy="53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88" name="Text Box 4"/>
          <p:cNvSpPr txBox="1">
            <a:spLocks noChangeArrowheads="1"/>
          </p:cNvSpPr>
          <p:nvPr/>
        </p:nvSpPr>
        <p:spPr bwMode="auto">
          <a:xfrm>
            <a:off x="-101600" y="457200"/>
            <a:ext cx="158115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eaLnBrk="1" hangingPunct="1"/>
            <a:r>
              <a:rPr lang="en-US" altLang="en-US" dirty="0">
                <a:solidFill>
                  <a:schemeClr val="bg1"/>
                </a:solidFill>
              </a:rPr>
              <a:t>Moon </a:t>
            </a:r>
          </a:p>
          <a:p>
            <a:pPr algn="ctr" eaLnBrk="1" hangingPunct="1"/>
            <a:r>
              <a:rPr lang="en-US" altLang="en-US" dirty="0">
                <a:solidFill>
                  <a:schemeClr val="bg1"/>
                </a:solidFill>
              </a:rPr>
              <a:t>29.5 days</a:t>
            </a:r>
          </a:p>
          <a:p>
            <a:pPr algn="ctr" eaLnBrk="1" hangingPunct="1"/>
            <a:r>
              <a:rPr lang="en-US" altLang="en-US" dirty="0">
                <a:solidFill>
                  <a:schemeClr val="bg1"/>
                </a:solidFill>
              </a:rPr>
              <a:t>Reference</a:t>
            </a:r>
          </a:p>
          <a:p>
            <a:pPr algn="ctr" eaLnBrk="1" hangingPunct="1"/>
            <a:r>
              <a:rPr lang="en-US" altLang="en-US" dirty="0">
                <a:solidFill>
                  <a:schemeClr val="bg1"/>
                </a:solidFill>
              </a:rPr>
              <a:t>with the sun.</a:t>
            </a:r>
          </a:p>
        </p:txBody>
      </p:sp>
      <p:pic>
        <p:nvPicPr>
          <p:cNvPr id="15365" name="Picture 5" descr="j0219082"/>
          <p:cNvPicPr>
            <a:picLocks noGrp="1" noChangeAspect="1" noChangeArrowheads="1" noCrop="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962400" y="2743200"/>
            <a:ext cx="1652588" cy="1676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990" name="Text Box 6"/>
          <p:cNvSpPr txBox="1">
            <a:spLocks noChangeArrowheads="1"/>
          </p:cNvSpPr>
          <p:nvPr/>
        </p:nvSpPr>
        <p:spPr bwMode="auto">
          <a:xfrm>
            <a:off x="3429000" y="2362200"/>
            <a:ext cx="11493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algn="ctr" eaLnBrk="1" hangingPunct="1"/>
            <a:r>
              <a:rPr lang="en-US" altLang="en-US" dirty="0">
                <a:solidFill>
                  <a:schemeClr val="bg1"/>
                </a:solidFill>
              </a:rPr>
              <a:t>Earth </a:t>
            </a:r>
          </a:p>
          <a:p>
            <a:pPr algn="ctr" eaLnBrk="1" hangingPunct="1"/>
            <a:r>
              <a:rPr lang="en-US" altLang="en-US" dirty="0">
                <a:solidFill>
                  <a:schemeClr val="bg1"/>
                </a:solidFill>
              </a:rPr>
              <a:t>365 days</a:t>
            </a:r>
          </a:p>
        </p:txBody>
      </p:sp>
    </p:spTree>
    <p:extLst>
      <p:ext uri="{BB962C8B-B14F-4D97-AF65-F5344CB8AC3E}">
        <p14:creationId xmlns:p14="http://schemas.microsoft.com/office/powerpoint/2010/main" val="2408839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9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path" presetSubtype="0" repeatCount="indefinite" accel="50000" decel="50000" fill="hold" nodeType="clickEffect">
                                  <p:stCondLst>
                                    <p:cond delay="0"/>
                                  </p:stCondLst>
                                  <p:childTnLst>
                                    <p:animMotion origin="layout" path="M 0.07135 -0.08334 C 0.01163 -0.08334 -0.03698 -0.01366 -0.03698 0.07222 C -0.03698 0.15763 0.01163 0.22777 0.07135 0.22777 C 0.1309 0.22777 0.17968 0.15763 0.17968 0.07222 C 0.17968 -0.01366 0.1309 -0.08334 0.07135 -0.08334 Z " pathEditMode="relative" rAng="0" ptsTypes="fffff">
                                      <p:cBhvr>
                                        <p:cTn id="10" dur="5000" fill="hold"/>
                                        <p:tgtEl>
                                          <p:spTgt spid="41987"/>
                                        </p:tgtEl>
                                        <p:attrNameLst>
                                          <p:attrName>ppt_x</p:attrName>
                                          <p:attrName>ppt_y</p:attrName>
                                        </p:attrNameLst>
                                      </p:cBhvr>
                                      <p:rCtr x="0" y="15556"/>
                                    </p:animMotion>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path" presetSubtype="0" accel="50000" decel="50000" fill="hold" nodeType="clickEffect">
                                  <p:stCondLst>
                                    <p:cond delay="0"/>
                                  </p:stCondLst>
                                  <p:childTnLst>
                                    <p:animMotion origin="layout" path="M 0.27135 -0.05 C 0.14288 -0.05 0.03802 0.1213 0.03802 0.33287 C 0.03802 0.54352 0.14288 0.71597 0.27135 0.71597 C 0.40034 0.71597 0.50468 0.54352 0.50468 0.33287 C 0.50468 0.1213 0.40034 -0.05 0.27135 -0.05 Z " pathEditMode="relative" rAng="0" ptsTypes="fffff">
                                      <p:cBhvr>
                                        <p:cTn id="14" dur="5000" fill="hold"/>
                                        <p:tgtEl>
                                          <p:spTgt spid="41987"/>
                                        </p:tgtEl>
                                        <p:attrNameLst>
                                          <p:attrName>ppt_x</p:attrName>
                                          <p:attrName>ppt_y</p:attrName>
                                        </p:attrNameLst>
                                      </p:cBhvr>
                                      <p:rCtr x="0" y="38287"/>
                                    </p:animMotion>
                                  </p:childTnLst>
                                </p:cTn>
                              </p:par>
                              <p:par>
                                <p:cTn id="15" presetID="1" presetClass="path" presetSubtype="0" accel="50000" decel="50000" fill="hold" nodeType="withEffect">
                                  <p:stCondLst>
                                    <p:cond delay="0"/>
                                  </p:stCondLst>
                                  <p:childTnLst>
                                    <p:animMotion origin="layout" path="M 0.20834 -0.06112 C 0.1099 -0.06112 0.02917 0.06782 0.02917 0.22754 C 0.02917 0.38588 0.1099 0.5162 0.20834 0.5162 C 0.30747 0.5162 0.3875 0.38588 0.3875 0.22754 C 0.3875 0.06782 0.30747 -0.06112 0.20834 -0.06112 Z " pathEditMode="relative" rAng="0" ptsTypes="fffff">
                                      <p:cBhvr>
                                        <p:cTn id="16" dur="5000" fill="hold"/>
                                        <p:tgtEl>
                                          <p:spTgt spid="41986"/>
                                        </p:tgtEl>
                                        <p:attrNameLst>
                                          <p:attrName>ppt_x</p:attrName>
                                          <p:attrName>ppt_y</p:attrName>
                                        </p:attrNameLst>
                                      </p:cBhvr>
                                      <p:rCtr x="0" y="28866"/>
                                    </p:animMotion>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9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p:bldP spid="419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moon phases 3"/>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609600"/>
            <a:ext cx="8763000" cy="6246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4579" name="Oval 3"/>
          <p:cNvSpPr>
            <a:spLocks noChangeArrowheads="1"/>
          </p:cNvSpPr>
          <p:nvPr/>
        </p:nvSpPr>
        <p:spPr bwMode="auto">
          <a:xfrm>
            <a:off x="2667000" y="990600"/>
            <a:ext cx="3886200" cy="3810000"/>
          </a:xfrm>
          <a:prstGeom prst="ellipse">
            <a:avLst/>
          </a:prstGeom>
          <a:noFill/>
          <a:ln w="95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45060" name="Text Box 4"/>
          <p:cNvSpPr txBox="1">
            <a:spLocks noChangeArrowheads="1"/>
          </p:cNvSpPr>
          <p:nvPr/>
        </p:nvSpPr>
        <p:spPr bwMode="auto">
          <a:xfrm>
            <a:off x="0" y="23813"/>
            <a:ext cx="3525838"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b="1">
                <a:solidFill>
                  <a:schemeClr val="tx1"/>
                </a:solidFill>
                <a:latin typeface="Arial" charset="0"/>
                <a:cs typeface="Arial" charset="0"/>
              </a:defRPr>
            </a:lvl1pPr>
            <a:lvl2pPr marL="800100" indent="-342900" eaLnBrk="0" hangingPunct="0">
              <a:defRPr b="1">
                <a:solidFill>
                  <a:schemeClr val="tx1"/>
                </a:solidFill>
                <a:latin typeface="Arial" charset="0"/>
                <a:cs typeface="Arial" charset="0"/>
              </a:defRPr>
            </a:lvl2pPr>
            <a:lvl3pPr marL="1257300" indent="-342900" eaLnBrk="0" hangingPunct="0">
              <a:defRPr b="1">
                <a:solidFill>
                  <a:schemeClr val="tx1"/>
                </a:solidFill>
                <a:latin typeface="Arial" charset="0"/>
                <a:cs typeface="Arial" charset="0"/>
              </a:defRPr>
            </a:lvl3pPr>
            <a:lvl4pPr marL="1714500" indent="-342900" eaLnBrk="0" hangingPunct="0">
              <a:defRPr b="1">
                <a:solidFill>
                  <a:schemeClr val="tx1"/>
                </a:solidFill>
                <a:latin typeface="Arial" charset="0"/>
                <a:cs typeface="Arial" charset="0"/>
              </a:defRPr>
            </a:lvl4pPr>
            <a:lvl5pPr marL="2171700" indent="-342900" eaLnBrk="0" hangingPunct="0">
              <a:defRPr b="1">
                <a:solidFill>
                  <a:schemeClr val="tx1"/>
                </a:solidFill>
                <a:latin typeface="Arial" charset="0"/>
                <a:cs typeface="Arial" charset="0"/>
              </a:defRPr>
            </a:lvl5pPr>
            <a:lvl6pPr marL="2628900" indent="-342900" eaLnBrk="0" fontAlgn="base" hangingPunct="0">
              <a:spcBef>
                <a:spcPct val="0"/>
              </a:spcBef>
              <a:spcAft>
                <a:spcPct val="0"/>
              </a:spcAft>
              <a:defRPr b="1">
                <a:solidFill>
                  <a:schemeClr val="tx1"/>
                </a:solidFill>
                <a:latin typeface="Arial" charset="0"/>
                <a:cs typeface="Arial" charset="0"/>
              </a:defRPr>
            </a:lvl6pPr>
            <a:lvl7pPr marL="3086100" indent="-342900" eaLnBrk="0" fontAlgn="base" hangingPunct="0">
              <a:spcBef>
                <a:spcPct val="0"/>
              </a:spcBef>
              <a:spcAft>
                <a:spcPct val="0"/>
              </a:spcAft>
              <a:defRPr b="1">
                <a:solidFill>
                  <a:schemeClr val="tx1"/>
                </a:solidFill>
                <a:latin typeface="Arial" charset="0"/>
                <a:cs typeface="Arial" charset="0"/>
              </a:defRPr>
            </a:lvl7pPr>
            <a:lvl8pPr marL="3543300" indent="-342900" eaLnBrk="0" fontAlgn="base" hangingPunct="0">
              <a:spcBef>
                <a:spcPct val="0"/>
              </a:spcBef>
              <a:spcAft>
                <a:spcPct val="0"/>
              </a:spcAft>
              <a:defRPr b="1">
                <a:solidFill>
                  <a:schemeClr val="tx1"/>
                </a:solidFill>
                <a:latin typeface="Arial" charset="0"/>
                <a:cs typeface="Arial" charset="0"/>
              </a:defRPr>
            </a:lvl8pPr>
            <a:lvl9pPr marL="4000500" indent="-3429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sz="1600" u="sng" dirty="0"/>
              <a:t>10 Steps to Labeling Moon Phases</a:t>
            </a:r>
          </a:p>
          <a:p>
            <a:pPr eaLnBrk="1" hangingPunct="1">
              <a:buFontTx/>
              <a:buChar char="•"/>
            </a:pPr>
            <a:r>
              <a:rPr lang="en-US" altLang="en-US" sz="1600" dirty="0"/>
              <a:t>Sun</a:t>
            </a:r>
          </a:p>
          <a:p>
            <a:pPr eaLnBrk="1" hangingPunct="1">
              <a:buFontTx/>
              <a:buChar char="•"/>
            </a:pPr>
            <a:r>
              <a:rPr lang="en-US" altLang="en-US" sz="1600" dirty="0"/>
              <a:t>I am here</a:t>
            </a:r>
          </a:p>
          <a:p>
            <a:pPr eaLnBrk="1" hangingPunct="1">
              <a:buFontTx/>
              <a:buChar char="•"/>
            </a:pPr>
            <a:r>
              <a:rPr lang="en-US" altLang="en-US" sz="1600" dirty="0"/>
              <a:t>Moon halves</a:t>
            </a:r>
          </a:p>
          <a:p>
            <a:pPr eaLnBrk="1" hangingPunct="1">
              <a:buFontTx/>
              <a:buChar char="•"/>
            </a:pPr>
            <a:r>
              <a:rPr lang="en-US" altLang="en-US" sz="1600" dirty="0"/>
              <a:t>Circle</a:t>
            </a:r>
          </a:p>
          <a:p>
            <a:pPr eaLnBrk="1" hangingPunct="1">
              <a:buFontTx/>
              <a:buChar char="•"/>
            </a:pPr>
            <a:r>
              <a:rPr lang="en-US" altLang="en-US" sz="1600" dirty="0"/>
              <a:t>Draw moons</a:t>
            </a:r>
          </a:p>
          <a:p>
            <a:pPr eaLnBrk="1" hangingPunct="1">
              <a:buFontTx/>
              <a:buChar char="•"/>
            </a:pPr>
            <a:r>
              <a:rPr lang="en-US" altLang="en-US" sz="1600" dirty="0"/>
              <a:t>Waxing </a:t>
            </a:r>
          </a:p>
          <a:p>
            <a:pPr eaLnBrk="1" hangingPunct="1">
              <a:buFontTx/>
              <a:buChar char="•"/>
            </a:pPr>
            <a:r>
              <a:rPr lang="en-US" altLang="en-US" sz="1600" dirty="0"/>
              <a:t>Waning</a:t>
            </a:r>
          </a:p>
          <a:p>
            <a:pPr eaLnBrk="1" hangingPunct="1">
              <a:buFontTx/>
              <a:buChar char="•"/>
            </a:pPr>
            <a:r>
              <a:rPr lang="en-US" altLang="en-US" sz="1600" dirty="0"/>
              <a:t>Days</a:t>
            </a:r>
          </a:p>
          <a:p>
            <a:pPr eaLnBrk="1" hangingPunct="1">
              <a:buFontTx/>
              <a:buChar char="•"/>
            </a:pPr>
            <a:r>
              <a:rPr lang="en-US" altLang="en-US" sz="1600" dirty="0"/>
              <a:t>Acronym</a:t>
            </a:r>
          </a:p>
          <a:p>
            <a:pPr eaLnBrk="1" hangingPunct="1">
              <a:buFontTx/>
              <a:buChar char="•"/>
            </a:pPr>
            <a:r>
              <a:rPr lang="en-US" altLang="en-US" sz="1600" dirty="0"/>
              <a:t>Labels</a:t>
            </a:r>
          </a:p>
        </p:txBody>
      </p:sp>
      <p:sp>
        <p:nvSpPr>
          <p:cNvPr id="24581" name="AutoShape 5"/>
          <p:cNvSpPr>
            <a:spLocks noChangeArrowheads="1"/>
          </p:cNvSpPr>
          <p:nvPr/>
        </p:nvSpPr>
        <p:spPr bwMode="auto">
          <a:xfrm>
            <a:off x="4067175" y="5715000"/>
            <a:ext cx="962025" cy="914400"/>
          </a:xfrm>
          <a:prstGeom prst="star5">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en-US" altLang="en-US" dirty="0">
              <a:solidFill>
                <a:srgbClr val="FFFF00"/>
              </a:solidFill>
              <a:latin typeface="Arial" pitchFamily="34" charset="0"/>
              <a:cs typeface="Arial" pitchFamily="34" charset="0"/>
            </a:endParaRPr>
          </a:p>
        </p:txBody>
      </p:sp>
      <p:sp>
        <p:nvSpPr>
          <p:cNvPr id="24582" name="Text Box 6"/>
          <p:cNvSpPr txBox="1">
            <a:spLocks noChangeArrowheads="1"/>
          </p:cNvSpPr>
          <p:nvPr/>
        </p:nvSpPr>
        <p:spPr bwMode="auto">
          <a:xfrm>
            <a:off x="4343400" y="2514600"/>
            <a:ext cx="557213"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sz="4400" dirty="0">
                <a:solidFill>
                  <a:srgbClr val="FF0000"/>
                </a:solidFill>
              </a:rPr>
              <a:t>X</a:t>
            </a:r>
          </a:p>
        </p:txBody>
      </p:sp>
      <p:sp>
        <p:nvSpPr>
          <p:cNvPr id="24583" name="AutoShape 7"/>
          <p:cNvSpPr>
            <a:spLocks noChangeArrowheads="1"/>
          </p:cNvSpPr>
          <p:nvPr/>
        </p:nvSpPr>
        <p:spPr bwMode="auto">
          <a:xfrm rot="-5400000">
            <a:off x="5645944" y="526256"/>
            <a:ext cx="762000" cy="471488"/>
          </a:xfrm>
          <a:prstGeom prst="leftArrow">
            <a:avLst>
              <a:gd name="adj1" fmla="val 50000"/>
              <a:gd name="adj2" fmla="val 40404"/>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584" name="Oval 8"/>
          <p:cNvSpPr>
            <a:spLocks noChangeArrowheads="1"/>
          </p:cNvSpPr>
          <p:nvPr/>
        </p:nvSpPr>
        <p:spPr bwMode="auto">
          <a:xfrm>
            <a:off x="4953000" y="5029200"/>
            <a:ext cx="533400" cy="533400"/>
          </a:xfrm>
          <a:prstGeom prst="ellipse">
            <a:avLst/>
          </a:prstGeom>
          <a:solidFill>
            <a:srgbClr val="00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585" name="Text Box 9"/>
          <p:cNvSpPr txBox="1">
            <a:spLocks noChangeArrowheads="1"/>
          </p:cNvSpPr>
          <p:nvPr/>
        </p:nvSpPr>
        <p:spPr bwMode="auto">
          <a:xfrm>
            <a:off x="8229600" y="2057400"/>
            <a:ext cx="3968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t>
            </a:r>
          </a:p>
          <a:p>
            <a:pPr eaLnBrk="1" hangingPunct="1"/>
            <a:r>
              <a:rPr lang="en-US" altLang="en-US" dirty="0"/>
              <a:t>A</a:t>
            </a:r>
          </a:p>
          <a:p>
            <a:pPr eaLnBrk="1" hangingPunct="1"/>
            <a:r>
              <a:rPr lang="en-US" altLang="en-US" dirty="0"/>
              <a:t>X</a:t>
            </a:r>
          </a:p>
          <a:p>
            <a:pPr eaLnBrk="1" hangingPunct="1"/>
            <a:r>
              <a:rPr lang="en-US" altLang="en-US" dirty="0"/>
              <a:t> I</a:t>
            </a:r>
          </a:p>
          <a:p>
            <a:pPr eaLnBrk="1" hangingPunct="1"/>
            <a:r>
              <a:rPr lang="en-US" altLang="en-US" dirty="0"/>
              <a:t>N</a:t>
            </a:r>
          </a:p>
          <a:p>
            <a:pPr eaLnBrk="1" hangingPunct="1"/>
            <a:r>
              <a:rPr lang="en-US" altLang="en-US" dirty="0"/>
              <a:t>G</a:t>
            </a:r>
          </a:p>
        </p:txBody>
      </p:sp>
      <p:sp>
        <p:nvSpPr>
          <p:cNvPr id="24586" name="Text Box 10"/>
          <p:cNvSpPr txBox="1">
            <a:spLocks noChangeArrowheads="1"/>
          </p:cNvSpPr>
          <p:nvPr/>
        </p:nvSpPr>
        <p:spPr bwMode="auto">
          <a:xfrm>
            <a:off x="914400" y="2743200"/>
            <a:ext cx="396875"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t>
            </a:r>
          </a:p>
          <a:p>
            <a:pPr eaLnBrk="1" hangingPunct="1"/>
            <a:r>
              <a:rPr lang="en-US" altLang="en-US" dirty="0"/>
              <a:t>A</a:t>
            </a:r>
          </a:p>
          <a:p>
            <a:pPr eaLnBrk="1" hangingPunct="1"/>
            <a:r>
              <a:rPr lang="en-US" altLang="en-US" dirty="0"/>
              <a:t>N</a:t>
            </a:r>
          </a:p>
          <a:p>
            <a:pPr eaLnBrk="1" hangingPunct="1"/>
            <a:r>
              <a:rPr lang="en-US" altLang="en-US" dirty="0"/>
              <a:t> I</a:t>
            </a:r>
          </a:p>
          <a:p>
            <a:pPr eaLnBrk="1" hangingPunct="1"/>
            <a:r>
              <a:rPr lang="en-US" altLang="en-US" dirty="0"/>
              <a:t>N</a:t>
            </a:r>
          </a:p>
          <a:p>
            <a:pPr eaLnBrk="1" hangingPunct="1"/>
            <a:r>
              <a:rPr lang="en-US" altLang="en-US" dirty="0"/>
              <a:t>G</a:t>
            </a:r>
          </a:p>
        </p:txBody>
      </p:sp>
      <p:sp>
        <p:nvSpPr>
          <p:cNvPr id="24587" name="Text Box 11"/>
          <p:cNvSpPr txBox="1">
            <a:spLocks noChangeArrowheads="1"/>
          </p:cNvSpPr>
          <p:nvPr/>
        </p:nvSpPr>
        <p:spPr bwMode="auto">
          <a:xfrm>
            <a:off x="6477000" y="3352800"/>
            <a:ext cx="311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7</a:t>
            </a:r>
          </a:p>
        </p:txBody>
      </p:sp>
      <p:sp>
        <p:nvSpPr>
          <p:cNvPr id="24588" name="Text Box 12"/>
          <p:cNvSpPr txBox="1">
            <a:spLocks noChangeArrowheads="1"/>
          </p:cNvSpPr>
          <p:nvPr/>
        </p:nvSpPr>
        <p:spPr bwMode="auto">
          <a:xfrm>
            <a:off x="2381250" y="3505200"/>
            <a:ext cx="438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22</a:t>
            </a:r>
          </a:p>
        </p:txBody>
      </p:sp>
      <p:sp>
        <p:nvSpPr>
          <p:cNvPr id="24589" name="Text Box 13"/>
          <p:cNvSpPr txBox="1">
            <a:spLocks noChangeArrowheads="1"/>
          </p:cNvSpPr>
          <p:nvPr/>
        </p:nvSpPr>
        <p:spPr bwMode="auto">
          <a:xfrm>
            <a:off x="2266950" y="1143000"/>
            <a:ext cx="62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17.5</a:t>
            </a:r>
          </a:p>
        </p:txBody>
      </p:sp>
      <p:sp>
        <p:nvSpPr>
          <p:cNvPr id="24590" name="Text Box 14"/>
          <p:cNvSpPr txBox="1">
            <a:spLocks noChangeArrowheads="1"/>
          </p:cNvSpPr>
          <p:nvPr/>
        </p:nvSpPr>
        <p:spPr bwMode="auto">
          <a:xfrm>
            <a:off x="5029200" y="547688"/>
            <a:ext cx="438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14</a:t>
            </a:r>
          </a:p>
        </p:txBody>
      </p:sp>
      <p:sp>
        <p:nvSpPr>
          <p:cNvPr id="24591" name="Text Box 15"/>
          <p:cNvSpPr txBox="1">
            <a:spLocks noChangeArrowheads="1"/>
          </p:cNvSpPr>
          <p:nvPr/>
        </p:nvSpPr>
        <p:spPr bwMode="auto">
          <a:xfrm>
            <a:off x="6781800" y="1081088"/>
            <a:ext cx="628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10.5</a:t>
            </a:r>
          </a:p>
        </p:txBody>
      </p:sp>
      <p:sp>
        <p:nvSpPr>
          <p:cNvPr id="24592" name="Text Box 16"/>
          <p:cNvSpPr txBox="1">
            <a:spLocks noChangeArrowheads="1"/>
          </p:cNvSpPr>
          <p:nvPr/>
        </p:nvSpPr>
        <p:spPr bwMode="auto">
          <a:xfrm>
            <a:off x="3733800" y="4953000"/>
            <a:ext cx="62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29.5</a:t>
            </a:r>
          </a:p>
        </p:txBody>
      </p:sp>
      <p:sp>
        <p:nvSpPr>
          <p:cNvPr id="24593" name="Text Box 17"/>
          <p:cNvSpPr txBox="1">
            <a:spLocks noChangeArrowheads="1"/>
          </p:cNvSpPr>
          <p:nvPr/>
        </p:nvSpPr>
        <p:spPr bwMode="auto">
          <a:xfrm>
            <a:off x="2514600" y="4724400"/>
            <a:ext cx="628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25.5</a:t>
            </a:r>
          </a:p>
        </p:txBody>
      </p:sp>
      <p:sp>
        <p:nvSpPr>
          <p:cNvPr id="24594" name="Text Box 18"/>
          <p:cNvSpPr txBox="1">
            <a:spLocks noChangeArrowheads="1"/>
          </p:cNvSpPr>
          <p:nvPr/>
        </p:nvSpPr>
        <p:spPr bwMode="auto">
          <a:xfrm>
            <a:off x="6172200" y="4738688"/>
            <a:ext cx="501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3.5</a:t>
            </a:r>
          </a:p>
        </p:txBody>
      </p:sp>
      <p:sp>
        <p:nvSpPr>
          <p:cNvPr id="24595" name="Text Box 19"/>
          <p:cNvSpPr txBox="1">
            <a:spLocks noChangeArrowheads="1"/>
          </p:cNvSpPr>
          <p:nvPr/>
        </p:nvSpPr>
        <p:spPr bwMode="auto">
          <a:xfrm>
            <a:off x="0" y="4287838"/>
            <a:ext cx="2209800" cy="325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spcBef>
                <a:spcPct val="50000"/>
              </a:spcBef>
            </a:pPr>
            <a:r>
              <a:rPr lang="en-US" altLang="en-US" sz="1600" u="sng" dirty="0"/>
              <a:t>Acronym</a:t>
            </a:r>
          </a:p>
          <a:p>
            <a:pPr eaLnBrk="1" hangingPunct="1">
              <a:spcBef>
                <a:spcPct val="50000"/>
              </a:spcBef>
            </a:pPr>
            <a:r>
              <a:rPr lang="en-US" altLang="en-US" sz="1600" dirty="0"/>
              <a:t>Sun – Silly </a:t>
            </a:r>
          </a:p>
          <a:p>
            <a:pPr eaLnBrk="1" hangingPunct="1">
              <a:spcBef>
                <a:spcPct val="50000"/>
              </a:spcBef>
            </a:pPr>
            <a:r>
              <a:rPr lang="en-US" altLang="en-US" sz="1600" dirty="0"/>
              <a:t>New Moon - Nilly </a:t>
            </a:r>
          </a:p>
          <a:p>
            <a:pPr eaLnBrk="1" hangingPunct="1">
              <a:spcBef>
                <a:spcPct val="50000"/>
              </a:spcBef>
            </a:pPr>
            <a:r>
              <a:rPr lang="en-US" altLang="en-US" sz="1600" dirty="0"/>
              <a:t>Crescent - Can’t </a:t>
            </a:r>
          </a:p>
          <a:p>
            <a:pPr eaLnBrk="1" hangingPunct="1">
              <a:spcBef>
                <a:spcPct val="50000"/>
              </a:spcBef>
            </a:pPr>
            <a:r>
              <a:rPr lang="en-US" altLang="en-US" sz="1600" dirty="0"/>
              <a:t>Quarter - Quit </a:t>
            </a:r>
          </a:p>
          <a:p>
            <a:pPr eaLnBrk="1" hangingPunct="1">
              <a:spcBef>
                <a:spcPct val="50000"/>
              </a:spcBef>
            </a:pPr>
            <a:r>
              <a:rPr lang="en-US" altLang="en-US" sz="1600" dirty="0"/>
              <a:t>Gibbous - Getting</a:t>
            </a:r>
          </a:p>
          <a:p>
            <a:pPr eaLnBrk="1" hangingPunct="1">
              <a:spcBef>
                <a:spcPct val="50000"/>
              </a:spcBef>
            </a:pPr>
            <a:r>
              <a:rPr lang="en-US" altLang="en-US" sz="1600" dirty="0"/>
              <a:t>Full Moon - Fat</a:t>
            </a:r>
          </a:p>
        </p:txBody>
      </p:sp>
      <p:sp>
        <p:nvSpPr>
          <p:cNvPr id="24596" name="Text Box 20"/>
          <p:cNvSpPr txBox="1">
            <a:spLocks noChangeArrowheads="1"/>
          </p:cNvSpPr>
          <p:nvPr/>
        </p:nvSpPr>
        <p:spPr bwMode="auto">
          <a:xfrm>
            <a:off x="6038850" y="4495800"/>
            <a:ext cx="203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Waxing Crescent</a:t>
            </a:r>
          </a:p>
        </p:txBody>
      </p:sp>
      <p:sp>
        <p:nvSpPr>
          <p:cNvPr id="24597" name="Text Box 21"/>
          <p:cNvSpPr txBox="1">
            <a:spLocks noChangeArrowheads="1"/>
          </p:cNvSpPr>
          <p:nvPr/>
        </p:nvSpPr>
        <p:spPr bwMode="auto">
          <a:xfrm>
            <a:off x="5740400" y="3124200"/>
            <a:ext cx="1568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r>
              <a:rPr lang="en-US" altLang="en-US" dirty="0"/>
              <a:t>First Quarter</a:t>
            </a:r>
          </a:p>
        </p:txBody>
      </p:sp>
      <p:sp>
        <p:nvSpPr>
          <p:cNvPr id="24598" name="Text Box 22"/>
          <p:cNvSpPr txBox="1">
            <a:spLocks noChangeArrowheads="1"/>
          </p:cNvSpPr>
          <p:nvPr/>
        </p:nvSpPr>
        <p:spPr bwMode="auto">
          <a:xfrm>
            <a:off x="6584950" y="1492250"/>
            <a:ext cx="1111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Waxing </a:t>
            </a:r>
          </a:p>
          <a:p>
            <a:pPr eaLnBrk="1" hangingPunct="1"/>
            <a:r>
              <a:rPr lang="en-US" altLang="en-US" dirty="0"/>
              <a:t>Gibbous</a:t>
            </a:r>
          </a:p>
        </p:txBody>
      </p:sp>
      <p:sp>
        <p:nvSpPr>
          <p:cNvPr id="24599" name="Text Box 23"/>
          <p:cNvSpPr txBox="1">
            <a:spLocks noChangeArrowheads="1"/>
          </p:cNvSpPr>
          <p:nvPr/>
        </p:nvSpPr>
        <p:spPr bwMode="auto">
          <a:xfrm>
            <a:off x="4876800" y="-31750"/>
            <a:ext cx="793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Full </a:t>
            </a:r>
          </a:p>
          <a:p>
            <a:pPr eaLnBrk="1" hangingPunct="1"/>
            <a:r>
              <a:rPr lang="en-US" altLang="en-US" dirty="0"/>
              <a:t>Moon</a:t>
            </a:r>
          </a:p>
        </p:txBody>
      </p:sp>
      <p:sp>
        <p:nvSpPr>
          <p:cNvPr id="24600" name="Text Box 24"/>
          <p:cNvSpPr txBox="1">
            <a:spLocks noChangeArrowheads="1"/>
          </p:cNvSpPr>
          <p:nvPr/>
        </p:nvSpPr>
        <p:spPr bwMode="auto">
          <a:xfrm>
            <a:off x="2012950" y="1492250"/>
            <a:ext cx="1111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Waning </a:t>
            </a:r>
          </a:p>
          <a:p>
            <a:pPr eaLnBrk="1" hangingPunct="1"/>
            <a:r>
              <a:rPr lang="en-US" altLang="en-US" dirty="0"/>
              <a:t>Gibbous</a:t>
            </a:r>
          </a:p>
        </p:txBody>
      </p:sp>
      <p:sp>
        <p:nvSpPr>
          <p:cNvPr id="24601" name="Text Box 25"/>
          <p:cNvSpPr txBox="1">
            <a:spLocks noChangeArrowheads="1"/>
          </p:cNvSpPr>
          <p:nvPr/>
        </p:nvSpPr>
        <p:spPr bwMode="auto">
          <a:xfrm>
            <a:off x="2209800" y="3200400"/>
            <a:ext cx="1543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Last Quarter</a:t>
            </a:r>
          </a:p>
        </p:txBody>
      </p:sp>
      <p:sp>
        <p:nvSpPr>
          <p:cNvPr id="24602" name="Text Box 26"/>
          <p:cNvSpPr txBox="1">
            <a:spLocks noChangeArrowheads="1"/>
          </p:cNvSpPr>
          <p:nvPr/>
        </p:nvSpPr>
        <p:spPr bwMode="auto">
          <a:xfrm>
            <a:off x="2266950" y="4419600"/>
            <a:ext cx="2012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Waning crescent</a:t>
            </a:r>
          </a:p>
        </p:txBody>
      </p:sp>
      <p:sp>
        <p:nvSpPr>
          <p:cNvPr id="24603" name="Text Box 27"/>
          <p:cNvSpPr txBox="1">
            <a:spLocks noChangeArrowheads="1"/>
          </p:cNvSpPr>
          <p:nvPr/>
        </p:nvSpPr>
        <p:spPr bwMode="auto">
          <a:xfrm>
            <a:off x="5562600" y="5029200"/>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t>New Moon</a:t>
            </a:r>
          </a:p>
        </p:txBody>
      </p:sp>
      <p:sp>
        <p:nvSpPr>
          <p:cNvPr id="24604" name="Text Box 28"/>
          <p:cNvSpPr txBox="1">
            <a:spLocks noChangeArrowheads="1"/>
          </p:cNvSpPr>
          <p:nvPr/>
        </p:nvSpPr>
        <p:spPr bwMode="auto">
          <a:xfrm>
            <a:off x="7058025" y="4873155"/>
            <a:ext cx="21597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r>
              <a:rPr lang="en-US" altLang="en-US" dirty="0">
                <a:solidFill>
                  <a:srgbClr val="FF0000"/>
                </a:solidFill>
              </a:rPr>
              <a:t>Check Your Work</a:t>
            </a:r>
            <a:r>
              <a:rPr lang="en-US" altLang="en-US" dirty="0" smtClean="0">
                <a:solidFill>
                  <a:srgbClr val="FF0000"/>
                </a:solidFill>
              </a:rPr>
              <a:t>!</a:t>
            </a:r>
          </a:p>
          <a:p>
            <a:pPr algn="ctr" eaLnBrk="1" hangingPunct="1"/>
            <a:r>
              <a:rPr lang="en-US" altLang="en-US" dirty="0" smtClean="0">
                <a:solidFill>
                  <a:srgbClr val="FF0000"/>
                </a:solidFill>
              </a:rPr>
              <a:t>Use the GRID!</a:t>
            </a:r>
            <a:endParaRPr lang="en-US" altLang="en-US" dirty="0">
              <a:solidFill>
                <a:srgbClr val="FF0000"/>
              </a:solidFill>
            </a:endParaRPr>
          </a:p>
        </p:txBody>
      </p:sp>
      <p:sp>
        <p:nvSpPr>
          <p:cNvPr id="24605" name="AutoShape 29"/>
          <p:cNvSpPr>
            <a:spLocks noChangeArrowheads="1"/>
          </p:cNvSpPr>
          <p:nvPr/>
        </p:nvSpPr>
        <p:spPr bwMode="auto">
          <a:xfrm rot="-10391812">
            <a:off x="6781800" y="3962400"/>
            <a:ext cx="304800" cy="533400"/>
          </a:xfrm>
          <a:prstGeom prst="moon">
            <a:avLst>
              <a:gd name="adj" fmla="val 50000"/>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endParaRPr lang="en-US" altLang="en-US" dirty="0"/>
          </a:p>
        </p:txBody>
      </p:sp>
      <p:sp>
        <p:nvSpPr>
          <p:cNvPr id="24606" name="AutoShape 30"/>
          <p:cNvSpPr>
            <a:spLocks noChangeArrowheads="1"/>
          </p:cNvSpPr>
          <p:nvPr/>
        </p:nvSpPr>
        <p:spPr bwMode="auto">
          <a:xfrm rot="-374550">
            <a:off x="2362200" y="3962400"/>
            <a:ext cx="304800" cy="533400"/>
          </a:xfrm>
          <a:prstGeom prst="moon">
            <a:avLst>
              <a:gd name="adj" fmla="val 50000"/>
            </a:avLst>
          </a:prstGeom>
          <a:noFill/>
          <a:ln w="9525">
            <a:solidFill>
              <a:schemeClr val="tx1"/>
            </a:solidFill>
            <a:miter lim="800000"/>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endParaRPr lang="en-US" altLang="en-US" dirty="0"/>
          </a:p>
        </p:txBody>
      </p:sp>
      <p:sp>
        <p:nvSpPr>
          <p:cNvPr id="24607" name="Oval 31"/>
          <p:cNvSpPr>
            <a:spLocks noChangeArrowheads="1"/>
          </p:cNvSpPr>
          <p:nvPr/>
        </p:nvSpPr>
        <p:spPr bwMode="auto">
          <a:xfrm>
            <a:off x="4419600" y="0"/>
            <a:ext cx="533400" cy="533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08" name="AutoShape 32"/>
          <p:cNvSpPr>
            <a:spLocks noChangeArrowheads="1"/>
          </p:cNvSpPr>
          <p:nvPr/>
        </p:nvSpPr>
        <p:spPr bwMode="auto">
          <a:xfrm rot="-10170649">
            <a:off x="2667000" y="609600"/>
            <a:ext cx="304800" cy="533400"/>
          </a:xfrm>
          <a:prstGeom prst="moon">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endParaRPr lang="en-US" altLang="en-US" dirty="0"/>
          </a:p>
        </p:txBody>
      </p:sp>
      <p:sp>
        <p:nvSpPr>
          <p:cNvPr id="24609" name="Oval 33"/>
          <p:cNvSpPr>
            <a:spLocks noChangeArrowheads="1"/>
          </p:cNvSpPr>
          <p:nvPr/>
        </p:nvSpPr>
        <p:spPr bwMode="auto">
          <a:xfrm>
            <a:off x="2362200" y="609600"/>
            <a:ext cx="609600" cy="533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10" name="AutoShape 34"/>
          <p:cNvSpPr>
            <a:spLocks noChangeArrowheads="1"/>
          </p:cNvSpPr>
          <p:nvPr/>
        </p:nvSpPr>
        <p:spPr bwMode="auto">
          <a:xfrm rot="-342598">
            <a:off x="6781800" y="533400"/>
            <a:ext cx="304800" cy="533400"/>
          </a:xfrm>
          <a:prstGeom prst="moon">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algn="ctr" eaLnBrk="1" hangingPunct="1"/>
            <a:endParaRPr lang="en-US" altLang="en-US" dirty="0"/>
          </a:p>
        </p:txBody>
      </p:sp>
      <p:sp>
        <p:nvSpPr>
          <p:cNvPr id="24611" name="Oval 35"/>
          <p:cNvSpPr>
            <a:spLocks noChangeArrowheads="1"/>
          </p:cNvSpPr>
          <p:nvPr/>
        </p:nvSpPr>
        <p:spPr bwMode="auto">
          <a:xfrm>
            <a:off x="6781800" y="533400"/>
            <a:ext cx="609600" cy="533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13" name="Line 37"/>
          <p:cNvSpPr>
            <a:spLocks noChangeShapeType="1"/>
          </p:cNvSpPr>
          <p:nvPr/>
        </p:nvSpPr>
        <p:spPr bwMode="auto">
          <a:xfrm flipH="1">
            <a:off x="2057400" y="4191000"/>
            <a:ext cx="6858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4614" name="Line 38"/>
          <p:cNvSpPr>
            <a:spLocks noChangeShapeType="1"/>
          </p:cNvSpPr>
          <p:nvPr/>
        </p:nvSpPr>
        <p:spPr bwMode="auto">
          <a:xfrm flipH="1">
            <a:off x="2057400" y="2895600"/>
            <a:ext cx="6858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4615" name="Line 39"/>
          <p:cNvSpPr>
            <a:spLocks noChangeShapeType="1"/>
          </p:cNvSpPr>
          <p:nvPr/>
        </p:nvSpPr>
        <p:spPr bwMode="auto">
          <a:xfrm flipH="1">
            <a:off x="2057400" y="1524000"/>
            <a:ext cx="685800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5095" name="Line 40"/>
          <p:cNvSpPr>
            <a:spLocks noChangeShapeType="1"/>
          </p:cNvSpPr>
          <p:nvPr/>
        </p:nvSpPr>
        <p:spPr bwMode="auto">
          <a:xfrm>
            <a:off x="4572000" y="5638800"/>
            <a:ext cx="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4617" name="Line 41"/>
          <p:cNvSpPr>
            <a:spLocks noChangeShapeType="1"/>
          </p:cNvSpPr>
          <p:nvPr/>
        </p:nvSpPr>
        <p:spPr bwMode="auto">
          <a:xfrm flipV="1">
            <a:off x="4572000" y="152400"/>
            <a:ext cx="76200" cy="56388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4618" name="AutoShape 42"/>
          <p:cNvSpPr>
            <a:spLocks noChangeArrowheads="1"/>
          </p:cNvSpPr>
          <p:nvPr/>
        </p:nvSpPr>
        <p:spPr bwMode="auto">
          <a:xfrm rot="-10583924">
            <a:off x="7467600" y="2590800"/>
            <a:ext cx="304800" cy="530225"/>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19" name="Oval 43"/>
          <p:cNvSpPr>
            <a:spLocks noChangeArrowheads="1"/>
          </p:cNvSpPr>
          <p:nvPr/>
        </p:nvSpPr>
        <p:spPr bwMode="auto">
          <a:xfrm>
            <a:off x="7467600" y="2590800"/>
            <a:ext cx="609600" cy="533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22" name="AutoShape 46"/>
          <p:cNvSpPr>
            <a:spLocks noChangeArrowheads="1"/>
          </p:cNvSpPr>
          <p:nvPr/>
        </p:nvSpPr>
        <p:spPr bwMode="auto">
          <a:xfrm>
            <a:off x="1676400" y="2667000"/>
            <a:ext cx="304800" cy="530225"/>
          </a:xfrm>
          <a:prstGeom prst="flowChartDelay">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
        <p:nvSpPr>
          <p:cNvPr id="24623" name="Oval 47"/>
          <p:cNvSpPr>
            <a:spLocks noChangeArrowheads="1"/>
          </p:cNvSpPr>
          <p:nvPr/>
        </p:nvSpPr>
        <p:spPr bwMode="auto">
          <a:xfrm>
            <a:off x="1295400" y="2590800"/>
            <a:ext cx="609600" cy="6096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chemeClr val="tx1"/>
                </a:solidFill>
                <a:latin typeface="Arial" charset="0"/>
                <a:cs typeface="Arial" charset="0"/>
              </a:defRPr>
            </a:lvl1pPr>
            <a:lvl2pPr marL="742950" indent="-285750" eaLnBrk="0" hangingPunct="0">
              <a:defRPr b="1">
                <a:solidFill>
                  <a:schemeClr val="tx1"/>
                </a:solidFill>
                <a:latin typeface="Arial" charset="0"/>
                <a:cs typeface="Arial" charset="0"/>
              </a:defRPr>
            </a:lvl2pPr>
            <a:lvl3pPr marL="1143000" indent="-228600" eaLnBrk="0" hangingPunct="0">
              <a:defRPr b="1">
                <a:solidFill>
                  <a:schemeClr val="tx1"/>
                </a:solidFill>
                <a:latin typeface="Arial" charset="0"/>
                <a:cs typeface="Arial" charset="0"/>
              </a:defRPr>
            </a:lvl3pPr>
            <a:lvl4pPr marL="1600200" indent="-228600" eaLnBrk="0" hangingPunct="0">
              <a:defRPr b="1">
                <a:solidFill>
                  <a:schemeClr val="tx1"/>
                </a:solidFill>
                <a:latin typeface="Arial" charset="0"/>
                <a:cs typeface="Arial" charset="0"/>
              </a:defRPr>
            </a:lvl4pPr>
            <a:lvl5pPr marL="2057400" indent="-228600" eaLnBrk="0" hangingPunct="0">
              <a:defRPr b="1">
                <a:solidFill>
                  <a:schemeClr val="tx1"/>
                </a:solidFill>
                <a:latin typeface="Arial" charset="0"/>
                <a:cs typeface="Arial" charset="0"/>
              </a:defRPr>
            </a:lvl5pPr>
            <a:lvl6pPr marL="2514600" indent="-228600" eaLnBrk="0" fontAlgn="base" hangingPunct="0">
              <a:spcBef>
                <a:spcPct val="0"/>
              </a:spcBef>
              <a:spcAft>
                <a:spcPct val="0"/>
              </a:spcAft>
              <a:defRPr b="1">
                <a:solidFill>
                  <a:schemeClr val="tx1"/>
                </a:solidFill>
                <a:latin typeface="Arial" charset="0"/>
                <a:cs typeface="Arial" charset="0"/>
              </a:defRPr>
            </a:lvl6pPr>
            <a:lvl7pPr marL="2971800" indent="-228600" eaLnBrk="0" fontAlgn="base" hangingPunct="0">
              <a:spcBef>
                <a:spcPct val="0"/>
              </a:spcBef>
              <a:spcAft>
                <a:spcPct val="0"/>
              </a:spcAft>
              <a:defRPr b="1">
                <a:solidFill>
                  <a:schemeClr val="tx1"/>
                </a:solidFill>
                <a:latin typeface="Arial" charset="0"/>
                <a:cs typeface="Arial" charset="0"/>
              </a:defRPr>
            </a:lvl7pPr>
            <a:lvl8pPr marL="3429000" indent="-228600" eaLnBrk="0" fontAlgn="base" hangingPunct="0">
              <a:spcBef>
                <a:spcPct val="0"/>
              </a:spcBef>
              <a:spcAft>
                <a:spcPct val="0"/>
              </a:spcAft>
              <a:defRPr b="1">
                <a:solidFill>
                  <a:schemeClr val="tx1"/>
                </a:solidFill>
                <a:latin typeface="Arial" charset="0"/>
                <a:cs typeface="Arial" charset="0"/>
              </a:defRPr>
            </a:lvl8pPr>
            <a:lvl9pPr marL="3886200" indent="-228600" eaLnBrk="0" fontAlgn="base" hangingPunct="0">
              <a:spcBef>
                <a:spcPct val="0"/>
              </a:spcBef>
              <a:spcAft>
                <a:spcPct val="0"/>
              </a:spcAft>
              <a:defRPr b="1">
                <a:solidFill>
                  <a:schemeClr val="tx1"/>
                </a:solidFill>
                <a:latin typeface="Arial" charset="0"/>
                <a:cs typeface="Arial" charset="0"/>
              </a:defRPr>
            </a:lvl9pPr>
          </a:lstStyle>
          <a:p>
            <a:pPr eaLnBrk="1" hangingPunct="1"/>
            <a:endParaRPr lang="en-US" altLang="en-US" dirty="0"/>
          </a:p>
        </p:txBody>
      </p:sp>
    </p:spTree>
    <p:extLst>
      <p:ext uri="{BB962C8B-B14F-4D97-AF65-F5344CB8AC3E}">
        <p14:creationId xmlns:p14="http://schemas.microsoft.com/office/powerpoint/2010/main" val="12184167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8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8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8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60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609"/>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246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6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60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60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60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6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62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619"/>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46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61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58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586"/>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59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458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459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59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58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458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59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4592"/>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nodeType="withGroup">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4595"/>
                                        </p:tgtEl>
                                        <p:attrNameLst>
                                          <p:attrName>style.visibility</p:attrName>
                                        </p:attrNameLst>
                                      </p:cBhvr>
                                      <p:to>
                                        <p:strVal val="visibl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2460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459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4597"/>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459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59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460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460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460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4610"/>
                                        </p:tgtEl>
                                        <p:attrNameLst>
                                          <p:attrName>style.visibility</p:attrName>
                                        </p:attrNameLst>
                                      </p:cBhvr>
                                      <p:to>
                                        <p:strVal val="visible"/>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4604"/>
                                        </p:tgtEl>
                                        <p:attrNameLst>
                                          <p:attrName>style.visibility</p:attrName>
                                        </p:attrNameLst>
                                      </p:cBhvr>
                                      <p:to>
                                        <p:strVal val="visible"/>
                                      </p:to>
                                    </p:set>
                                  </p:childTnLst>
                                </p:cTn>
                              </p:par>
                            </p:childTnLst>
                          </p:cTn>
                        </p:par>
                        <p:par>
                          <p:cTn id="101" fill="hold" nodeType="afterGroup">
                            <p:stCondLst>
                              <p:cond delay="0"/>
                            </p:stCondLst>
                            <p:childTnLst>
                              <p:par>
                                <p:cTn id="102" presetID="1" presetClass="entr" presetSubtype="0" fill="hold" grpId="0" nodeType="afterEffect">
                                  <p:stCondLst>
                                    <p:cond delay="0"/>
                                  </p:stCondLst>
                                  <p:childTnLst>
                                    <p:set>
                                      <p:cBhvr>
                                        <p:cTn id="103" dur="1" fill="hold">
                                          <p:stCondLst>
                                            <p:cond delay="0"/>
                                          </p:stCondLst>
                                        </p:cTn>
                                        <p:tgtEl>
                                          <p:spTgt spid="24613"/>
                                        </p:tgtEl>
                                        <p:attrNameLst>
                                          <p:attrName>style.visibility</p:attrName>
                                        </p:attrNameLst>
                                      </p:cBhvr>
                                      <p:to>
                                        <p:strVal val="visible"/>
                                      </p:to>
                                    </p:set>
                                  </p:childTnLst>
                                </p:cTn>
                              </p:par>
                            </p:childTnLst>
                          </p:cTn>
                        </p:par>
                        <p:par>
                          <p:cTn id="104" fill="hold" nodeType="afterGroup">
                            <p:stCondLst>
                              <p:cond delay="0"/>
                            </p:stCondLst>
                            <p:childTnLst>
                              <p:par>
                                <p:cTn id="105" presetID="1" presetClass="entr" presetSubtype="0" fill="hold" grpId="0" nodeType="afterEffect">
                                  <p:stCondLst>
                                    <p:cond delay="0"/>
                                  </p:stCondLst>
                                  <p:childTnLst>
                                    <p:set>
                                      <p:cBhvr>
                                        <p:cTn id="106" dur="1" fill="hold">
                                          <p:stCondLst>
                                            <p:cond delay="0"/>
                                          </p:stCondLst>
                                        </p:cTn>
                                        <p:tgtEl>
                                          <p:spTgt spid="24614"/>
                                        </p:tgtEl>
                                        <p:attrNameLst>
                                          <p:attrName>style.visibility</p:attrName>
                                        </p:attrNameLst>
                                      </p:cBhvr>
                                      <p:to>
                                        <p:strVal val="visible"/>
                                      </p:to>
                                    </p:set>
                                  </p:childTnLst>
                                </p:cTn>
                              </p:par>
                            </p:childTnLst>
                          </p:cTn>
                        </p:par>
                        <p:par>
                          <p:cTn id="107" fill="hold" nodeType="afterGroup">
                            <p:stCondLst>
                              <p:cond delay="0"/>
                            </p:stCondLst>
                            <p:childTnLst>
                              <p:par>
                                <p:cTn id="108" presetID="1" presetClass="entr" presetSubtype="0" fill="hold" grpId="0" nodeType="afterEffect">
                                  <p:stCondLst>
                                    <p:cond delay="0"/>
                                  </p:stCondLst>
                                  <p:childTnLst>
                                    <p:set>
                                      <p:cBhvr>
                                        <p:cTn id="109" dur="1" fill="hold">
                                          <p:stCondLst>
                                            <p:cond delay="0"/>
                                          </p:stCondLst>
                                        </p:cTn>
                                        <p:tgtEl>
                                          <p:spTgt spid="24615"/>
                                        </p:tgtEl>
                                        <p:attrNameLst>
                                          <p:attrName>style.visibility</p:attrName>
                                        </p:attrNameLst>
                                      </p:cBhvr>
                                      <p:to>
                                        <p:strVal val="visible"/>
                                      </p:to>
                                    </p:set>
                                  </p:childTnLst>
                                </p:cTn>
                              </p:par>
                            </p:childTnLst>
                          </p:cTn>
                        </p:par>
                        <p:par>
                          <p:cTn id="110" fill="hold" nodeType="afterGroup">
                            <p:stCondLst>
                              <p:cond delay="0"/>
                            </p:stCondLst>
                            <p:childTnLst>
                              <p:par>
                                <p:cTn id="111" presetID="1" presetClass="entr" presetSubtype="0" fill="hold" grpId="0" nodeType="afterEffect">
                                  <p:stCondLst>
                                    <p:cond delay="0"/>
                                  </p:stCondLst>
                                  <p:childTnLst>
                                    <p:set>
                                      <p:cBhvr>
                                        <p:cTn id="112" dur="1" fill="hold">
                                          <p:stCondLst>
                                            <p:cond delay="0"/>
                                          </p:stCondLst>
                                        </p:cTn>
                                        <p:tgtEl>
                                          <p:spTgt spid="24617"/>
                                        </p:tgtEl>
                                        <p:attrNameLst>
                                          <p:attrName>style.visibility</p:attrName>
                                        </p:attrNameLst>
                                      </p:cBhvr>
                                      <p:to>
                                        <p:strVal val="visibl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0" presetClass="emph" presetSubtype="0" fill="hold" grpId="1" nodeType="clickEffect">
                                  <p:stCondLst>
                                    <p:cond delay="0"/>
                                  </p:stCondLst>
                                  <p:childTnLst>
                                    <p:anim calcmode="discrete" valueType="str">
                                      <p:cBhvr override="childStyle">
                                        <p:cTn id="116" dur="2000" fill="hold"/>
                                        <p:tgtEl>
                                          <p:spTgt spid="2460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P spid="24582" grpId="0"/>
      <p:bldP spid="24583" grpId="0" animBg="1"/>
      <p:bldP spid="24584" grpId="0" animBg="1"/>
      <p:bldP spid="24585" grpId="0"/>
      <p:bldP spid="24586" grpId="0"/>
      <p:bldP spid="24587" grpId="0"/>
      <p:bldP spid="24588" grpId="0"/>
      <p:bldP spid="24589" grpId="0"/>
      <p:bldP spid="24590" grpId="0"/>
      <p:bldP spid="24591" grpId="0"/>
      <p:bldP spid="24592" grpId="0"/>
      <p:bldP spid="24593" grpId="0"/>
      <p:bldP spid="24594" grpId="0"/>
      <p:bldP spid="24595" grpId="0"/>
      <p:bldP spid="24596" grpId="0"/>
      <p:bldP spid="24597" grpId="0"/>
      <p:bldP spid="24598" grpId="0"/>
      <p:bldP spid="24599" grpId="0"/>
      <p:bldP spid="24600" grpId="0"/>
      <p:bldP spid="24601" grpId="0"/>
      <p:bldP spid="24602" grpId="0"/>
      <p:bldP spid="24603" grpId="0"/>
      <p:bldP spid="24604" grpId="0"/>
      <p:bldP spid="24604" grpId="1"/>
      <p:bldP spid="24605" grpId="0" animBg="1"/>
      <p:bldP spid="24606" grpId="0" animBg="1"/>
      <p:bldP spid="24607" grpId="0" animBg="1"/>
      <p:bldP spid="24608" grpId="0" animBg="1"/>
      <p:bldP spid="24609" grpId="0" animBg="1"/>
      <p:bldP spid="24610" grpId="0" animBg="1"/>
      <p:bldP spid="24610" grpId="1" animBg="1"/>
      <p:bldP spid="24611" grpId="0" animBg="1"/>
      <p:bldP spid="24613" grpId="0" animBg="1"/>
      <p:bldP spid="24614" grpId="0" animBg="1"/>
      <p:bldP spid="24615" grpId="0" animBg="1"/>
      <p:bldP spid="24617" grpId="0" animBg="1"/>
      <p:bldP spid="24618" grpId="0" animBg="1"/>
      <p:bldP spid="24619" grpId="0" animBg="1"/>
      <p:bldP spid="24619" grpId="1" animBg="1"/>
      <p:bldP spid="24622" grpId="0" animBg="1"/>
      <p:bldP spid="246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j0289240.jpg">
            <a:hlinkClick r:id="" action="ppaction://media"/>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bwMode="auto">
          <a:xfrm>
            <a:off x="-76200" y="2590800"/>
            <a:ext cx="10210800" cy="702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2" descr="moon fac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752600"/>
            <a:ext cx="9144000"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384188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3556"/>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23556"/>
                                        </p:tgtEl>
                                      </p:cBhvr>
                                    </p:cmd>
                                  </p:childTnLst>
                                </p:cTn>
                              </p:par>
                            </p:childTnLst>
                          </p:cTn>
                        </p:par>
                      </p:childTnLst>
                    </p:cTn>
                  </p:par>
                </p:childTnLst>
              </p:cTn>
              <p:nextCondLst>
                <p:cond evt="onClick" delay="0">
                  <p:tgtEl>
                    <p:spTgt spid="23556"/>
                  </p:tgtEl>
                </p:cond>
              </p:nextCondLst>
            </p:seq>
            <p:video>
              <p:cMediaNode>
                <p:cTn id="7" fill="hold" display="0">
                  <p:stCondLst>
                    <p:cond delay="indefinite"/>
                  </p:stCondLst>
                  <p:endCondLst>
                    <p:cond evt="onNext" delay="0">
                      <p:tgtEl>
                        <p:sldTgt/>
                      </p:tgtEl>
                    </p:cond>
                    <p:cond evt="onPrev" delay="0">
                      <p:tgtEl>
                        <p:sldTgt/>
                      </p:tgtEl>
                    </p:cond>
                  </p:endCondLst>
                </p:cTn>
                <p:tgtEl>
                  <p:spTgt spid="2355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600200"/>
            <a:ext cx="7772400" cy="369332"/>
          </a:xfrm>
          <a:prstGeom prst="rect">
            <a:avLst/>
          </a:prstGeom>
          <a:noFill/>
        </p:spPr>
        <p:txBody>
          <a:bodyPr wrap="square" rtlCol="0">
            <a:spAutoFit/>
          </a:bodyPr>
          <a:lstStyle/>
          <a:p>
            <a:endParaRPr lang="en-US" dirty="0"/>
          </a:p>
        </p:txBody>
      </p:sp>
      <p:pic>
        <p:nvPicPr>
          <p:cNvPr id="3" name="Picture 2"/>
          <p:cNvPicPr>
            <a:picLocks noChangeAspect="1"/>
          </p:cNvPicPr>
          <p:nvPr/>
        </p:nvPicPr>
        <p:blipFill>
          <a:blip r:embed="rId3"/>
          <a:stretch>
            <a:fillRect/>
          </a:stretch>
        </p:blipFill>
        <p:spPr>
          <a:xfrm>
            <a:off x="508000" y="387350"/>
            <a:ext cx="8128000" cy="6083300"/>
          </a:xfrm>
          <a:prstGeom prst="rect">
            <a:avLst/>
          </a:prstGeom>
        </p:spPr>
      </p:pic>
    </p:spTree>
    <p:extLst>
      <p:ext uri="{BB962C8B-B14F-4D97-AF65-F5344CB8AC3E}">
        <p14:creationId xmlns:p14="http://schemas.microsoft.com/office/powerpoint/2010/main" val="158263847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2" name="TextBox 1"/>
          <p:cNvSpPr txBox="1"/>
          <p:nvPr/>
        </p:nvSpPr>
        <p:spPr>
          <a:xfrm>
            <a:off x="3200400" y="609600"/>
            <a:ext cx="1506438" cy="769441"/>
          </a:xfrm>
          <a:prstGeom prst="rect">
            <a:avLst/>
          </a:prstGeom>
          <a:noFill/>
        </p:spPr>
        <p:txBody>
          <a:bodyPr wrap="none" rtlCol="0">
            <a:spAutoFit/>
          </a:bodyPr>
          <a:lstStyle/>
          <a:p>
            <a:r>
              <a:rPr lang="en-US" sz="4400" b="1" dirty="0" smtClean="0"/>
              <a:t>TIDES</a:t>
            </a:r>
            <a:endParaRPr lang="en-US" sz="4400" b="1" dirty="0"/>
          </a:p>
        </p:txBody>
      </p:sp>
      <p:pic>
        <p:nvPicPr>
          <p:cNvPr id="6146" name="Picture 2" descr="C:\Users\jhill\Downloads\Attachments_20141129 (4)\IMG_30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98" y="1379041"/>
            <a:ext cx="8499079" cy="6374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858905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C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49199" y="1104854"/>
            <a:ext cx="8229600" cy="533491"/>
          </a:xfrm>
        </p:spPr>
        <p:txBody>
          <a:bodyPr>
            <a:normAutofit fontScale="90000"/>
          </a:bodyPr>
          <a:lstStyle/>
          <a:p>
            <a:r>
              <a:rPr lang="en-US" dirty="0" smtClean="0"/>
              <a:t>Tides</a:t>
            </a:r>
            <a:endParaRPr lang="en-US" dirty="0"/>
          </a:p>
        </p:txBody>
      </p:sp>
      <p:pic>
        <p:nvPicPr>
          <p:cNvPr id="3" name="Picture 2"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41480" y="457200"/>
            <a:ext cx="2438400" cy="1828800"/>
          </a:xfrm>
          <a:prstGeom prst="rect">
            <a:avLst/>
          </a:prstGeom>
        </p:spPr>
      </p:pic>
      <p:pic>
        <p:nvPicPr>
          <p:cNvPr id="7" name="Picture 6"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29999" y="3200400"/>
            <a:ext cx="2438400" cy="1828800"/>
          </a:xfrm>
          <a:prstGeom prst="rect">
            <a:avLst/>
          </a:prstGeom>
        </p:spPr>
      </p:pic>
      <p:pic>
        <p:nvPicPr>
          <p:cNvPr id="8" name="Picture 7"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334491" y="3200401"/>
            <a:ext cx="2438400" cy="1828800"/>
          </a:xfrm>
          <a:prstGeom prst="rect">
            <a:avLst/>
          </a:prstGeom>
        </p:spPr>
      </p:pic>
      <p:pic>
        <p:nvPicPr>
          <p:cNvPr id="9" name="Picture 8" descr="photo 4.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484506" y="3235036"/>
            <a:ext cx="2438400" cy="1828800"/>
          </a:xfrm>
          <a:prstGeom prst="rect">
            <a:avLst/>
          </a:prstGeom>
        </p:spPr>
      </p:pic>
      <p:pic>
        <p:nvPicPr>
          <p:cNvPr id="10" name="Picture 9" descr="photo 5.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629400" y="3235036"/>
            <a:ext cx="2438400" cy="1828800"/>
          </a:xfrm>
          <a:prstGeom prst="rect">
            <a:avLst/>
          </a:prstGeom>
        </p:spPr>
      </p:pic>
      <p:sp>
        <p:nvSpPr>
          <p:cNvPr id="11" name="TextBox 10"/>
          <p:cNvSpPr txBox="1"/>
          <p:nvPr/>
        </p:nvSpPr>
        <p:spPr>
          <a:xfrm>
            <a:off x="285638" y="5486400"/>
            <a:ext cx="1936397" cy="1200329"/>
          </a:xfrm>
          <a:prstGeom prst="rect">
            <a:avLst/>
          </a:prstGeom>
          <a:noFill/>
        </p:spPr>
        <p:txBody>
          <a:bodyPr wrap="square" rtlCol="0">
            <a:spAutoFit/>
          </a:bodyPr>
          <a:lstStyle/>
          <a:p>
            <a:pPr algn="ctr"/>
            <a:r>
              <a:rPr lang="en-US" b="1" dirty="0"/>
              <a:t>Outside Doors</a:t>
            </a:r>
          </a:p>
          <a:p>
            <a:r>
              <a:rPr lang="en-US" b="1" dirty="0"/>
              <a:t>R </a:t>
            </a:r>
            <a:r>
              <a:rPr lang="en-US" b="1" dirty="0" smtClean="0"/>
              <a:t>-  Definitions</a:t>
            </a:r>
            <a:endParaRPr lang="en-US" b="1" dirty="0"/>
          </a:p>
          <a:p>
            <a:r>
              <a:rPr lang="en-US" b="1" dirty="0"/>
              <a:t>L </a:t>
            </a:r>
            <a:r>
              <a:rPr lang="en-US" b="1" dirty="0" smtClean="0"/>
              <a:t>-  Names </a:t>
            </a:r>
          </a:p>
          <a:p>
            <a:r>
              <a:rPr lang="en-US" b="1" dirty="0"/>
              <a:t> </a:t>
            </a:r>
            <a:r>
              <a:rPr lang="en-US" b="1" dirty="0" smtClean="0"/>
              <a:t>     (</a:t>
            </a:r>
            <a:r>
              <a:rPr lang="en-US" b="1" dirty="0"/>
              <a:t>like inside)</a:t>
            </a:r>
          </a:p>
        </p:txBody>
      </p:sp>
      <p:sp>
        <p:nvSpPr>
          <p:cNvPr id="4" name="TextBox 3"/>
          <p:cNvSpPr txBox="1"/>
          <p:nvPr/>
        </p:nvSpPr>
        <p:spPr>
          <a:xfrm>
            <a:off x="2917523" y="5738014"/>
            <a:ext cx="1286314" cy="369332"/>
          </a:xfrm>
          <a:prstGeom prst="rect">
            <a:avLst/>
          </a:prstGeom>
          <a:noFill/>
        </p:spPr>
        <p:txBody>
          <a:bodyPr wrap="none" rtlCol="0">
            <a:spAutoFit/>
          </a:bodyPr>
          <a:lstStyle/>
          <a:p>
            <a:r>
              <a:rPr lang="en-US" b="1" dirty="0" smtClean="0"/>
              <a:t>Close doors</a:t>
            </a:r>
            <a:endParaRPr lang="en-US" b="1" dirty="0"/>
          </a:p>
        </p:txBody>
      </p:sp>
      <p:sp>
        <p:nvSpPr>
          <p:cNvPr id="5" name="TextBox 4"/>
          <p:cNvSpPr txBox="1"/>
          <p:nvPr/>
        </p:nvSpPr>
        <p:spPr>
          <a:xfrm>
            <a:off x="5093571" y="5758658"/>
            <a:ext cx="1243033" cy="369332"/>
          </a:xfrm>
          <a:prstGeom prst="rect">
            <a:avLst/>
          </a:prstGeom>
          <a:noFill/>
        </p:spPr>
        <p:txBody>
          <a:bodyPr wrap="none" rtlCol="0">
            <a:spAutoFit/>
          </a:bodyPr>
          <a:lstStyle/>
          <a:p>
            <a:r>
              <a:rPr lang="en-US" b="1" dirty="0" smtClean="0"/>
              <a:t>Fold in half</a:t>
            </a:r>
            <a:endParaRPr lang="en-US" b="1" dirty="0"/>
          </a:p>
        </p:txBody>
      </p:sp>
      <p:sp>
        <p:nvSpPr>
          <p:cNvPr id="12" name="TextBox 11"/>
          <p:cNvSpPr txBox="1"/>
          <p:nvPr/>
        </p:nvSpPr>
        <p:spPr>
          <a:xfrm>
            <a:off x="7227084" y="5717232"/>
            <a:ext cx="1243033" cy="646331"/>
          </a:xfrm>
          <a:prstGeom prst="rect">
            <a:avLst/>
          </a:prstGeom>
          <a:noFill/>
        </p:spPr>
        <p:txBody>
          <a:bodyPr wrap="none" rtlCol="0">
            <a:spAutoFit/>
          </a:bodyPr>
          <a:lstStyle/>
          <a:p>
            <a:pPr algn="ctr"/>
            <a:r>
              <a:rPr lang="en-US" b="1" dirty="0" smtClean="0"/>
              <a:t>Fold in half</a:t>
            </a:r>
          </a:p>
          <a:p>
            <a:pPr algn="ctr"/>
            <a:r>
              <a:rPr lang="en-US" b="1" dirty="0" smtClean="0"/>
              <a:t>again</a:t>
            </a:r>
            <a:endParaRPr lang="en-US" b="1" dirty="0"/>
          </a:p>
        </p:txBody>
      </p:sp>
    </p:spTree>
    <p:extLst>
      <p:ext uri="{BB962C8B-B14F-4D97-AF65-F5344CB8AC3E}">
        <p14:creationId xmlns:p14="http://schemas.microsoft.com/office/powerpoint/2010/main" val="361145443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endParaRPr lang="en-US" altLang="en-US" dirty="0" smtClean="0"/>
          </a:p>
        </p:txBody>
      </p:sp>
      <p:sp>
        <p:nvSpPr>
          <p:cNvPr id="60419" name="Rectangle 3"/>
          <p:cNvSpPr>
            <a:spLocks noGrp="1" noChangeArrowheads="1"/>
          </p:cNvSpPr>
          <p:nvPr>
            <p:ph type="body" idx="1"/>
          </p:nvPr>
        </p:nvSpPr>
        <p:spPr/>
        <p:txBody>
          <a:bodyPr/>
          <a:lstStyle/>
          <a:p>
            <a:pPr eaLnBrk="1" hangingPunct="1"/>
            <a:endParaRPr lang="en-US" altLang="en-US" dirty="0" smtClean="0"/>
          </a:p>
        </p:txBody>
      </p:sp>
      <p:pic>
        <p:nvPicPr>
          <p:cNvPr id="60420" name="Picture 4" descr="P72801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33400" y="4114800"/>
            <a:ext cx="2634376" cy="2246769"/>
          </a:xfrm>
          <a:prstGeom prst="rect">
            <a:avLst/>
          </a:prstGeom>
          <a:noFill/>
        </p:spPr>
        <p:txBody>
          <a:bodyPr wrap="none" rtlCol="0">
            <a:spAutoFit/>
          </a:bodyPr>
          <a:lstStyle/>
          <a:p>
            <a:r>
              <a:rPr lang="en-US" altLang="en-US" sz="2800" b="1" dirty="0"/>
              <a:t>T</a:t>
            </a:r>
            <a:r>
              <a:rPr lang="en-US" altLang="en-US" sz="2800" dirty="0"/>
              <a:t> for “Two”</a:t>
            </a:r>
          </a:p>
          <a:p>
            <a:r>
              <a:rPr lang="en-US" altLang="en-US" sz="2800" b="1" dirty="0"/>
              <a:t>I </a:t>
            </a:r>
            <a:r>
              <a:rPr lang="en-US" altLang="en-US" sz="2800" dirty="0"/>
              <a:t>for “in a”</a:t>
            </a:r>
          </a:p>
          <a:p>
            <a:r>
              <a:rPr lang="en-US" altLang="en-US" sz="2800" b="1" dirty="0"/>
              <a:t>D</a:t>
            </a:r>
            <a:r>
              <a:rPr lang="en-US" altLang="en-US" sz="2800" dirty="0"/>
              <a:t> for “day”</a:t>
            </a:r>
          </a:p>
          <a:p>
            <a:r>
              <a:rPr lang="en-US" altLang="en-US" sz="2800" b="1" dirty="0"/>
              <a:t>E </a:t>
            </a:r>
            <a:r>
              <a:rPr lang="en-US" altLang="en-US" sz="2800" dirty="0"/>
              <a:t>for “every day”</a:t>
            </a:r>
          </a:p>
          <a:p>
            <a:endParaRPr lang="en-US" altLang="en-US" sz="2800" dirty="0"/>
          </a:p>
        </p:txBody>
      </p:sp>
      <p:sp>
        <p:nvSpPr>
          <p:cNvPr id="3" name="TextBox 2"/>
          <p:cNvSpPr txBox="1"/>
          <p:nvPr/>
        </p:nvSpPr>
        <p:spPr>
          <a:xfrm>
            <a:off x="-76200" y="152400"/>
            <a:ext cx="9040295" cy="1015663"/>
          </a:xfrm>
          <a:prstGeom prst="rect">
            <a:avLst/>
          </a:prstGeom>
          <a:noFill/>
        </p:spPr>
        <p:txBody>
          <a:bodyPr wrap="none" rtlCol="0">
            <a:spAutoFit/>
          </a:bodyPr>
          <a:lstStyle/>
          <a:p>
            <a:r>
              <a:rPr lang="en-US" sz="2000" b="1" dirty="0" smtClean="0"/>
              <a:t>Grade 4 – 4.8c : collect and analyze data to identify sequences and predict patterns </a:t>
            </a:r>
          </a:p>
          <a:p>
            <a:r>
              <a:rPr lang="en-US" sz="2000" b="1" dirty="0" smtClean="0"/>
              <a:t>of change in shadows, </a:t>
            </a:r>
            <a:r>
              <a:rPr lang="en-US" sz="2000" b="1" dirty="0" smtClean="0">
                <a:solidFill>
                  <a:schemeClr val="bg1"/>
                </a:solidFill>
              </a:rPr>
              <a:t>tides</a:t>
            </a:r>
            <a:r>
              <a:rPr lang="en-US" sz="2000" b="1" dirty="0" smtClean="0"/>
              <a:t>, seasons, &amp; the observable appearance of the Moon </a:t>
            </a:r>
          </a:p>
          <a:p>
            <a:r>
              <a:rPr lang="en-US" sz="2000" b="1" dirty="0" smtClean="0"/>
              <a:t>over time.</a:t>
            </a:r>
            <a:endParaRPr lang="en-US" sz="2000" b="1" dirty="0"/>
          </a:p>
        </p:txBody>
      </p:sp>
    </p:spTree>
    <p:extLst>
      <p:ext uri="{BB962C8B-B14F-4D97-AF65-F5344CB8AC3E}">
        <p14:creationId xmlns:p14="http://schemas.microsoft.com/office/powerpoint/2010/main" val="244152238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4" descr="http://www.windows2universe.org/earth/Water/images/tides_sm.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6927"/>
            <a:ext cx="9060873" cy="7003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91794" y="457200"/>
            <a:ext cx="1375698" cy="461665"/>
          </a:xfrm>
          <a:prstGeom prst="rect">
            <a:avLst/>
          </a:prstGeom>
          <a:noFill/>
        </p:spPr>
        <p:txBody>
          <a:bodyPr wrap="none" rtlCol="0">
            <a:spAutoFit/>
          </a:bodyPr>
          <a:lstStyle/>
          <a:p>
            <a:r>
              <a:rPr lang="en-US" sz="2400" b="1" dirty="0" smtClean="0">
                <a:solidFill>
                  <a:srgbClr val="FF0000"/>
                </a:solidFill>
              </a:rPr>
              <a:t>(Straight)</a:t>
            </a:r>
            <a:endParaRPr lang="en-US" sz="2400" b="1" dirty="0">
              <a:solidFill>
                <a:srgbClr val="FF0000"/>
              </a:solidFill>
            </a:endParaRPr>
          </a:p>
        </p:txBody>
      </p:sp>
      <p:sp>
        <p:nvSpPr>
          <p:cNvPr id="6" name="TextBox 5"/>
          <p:cNvSpPr txBox="1"/>
          <p:nvPr/>
        </p:nvSpPr>
        <p:spPr>
          <a:xfrm>
            <a:off x="76200" y="3124200"/>
            <a:ext cx="2206886" cy="461665"/>
          </a:xfrm>
          <a:prstGeom prst="rect">
            <a:avLst/>
          </a:prstGeom>
          <a:noFill/>
        </p:spPr>
        <p:txBody>
          <a:bodyPr wrap="none" rtlCol="0">
            <a:spAutoFit/>
          </a:bodyPr>
          <a:lstStyle/>
          <a:p>
            <a:r>
              <a:rPr lang="en-US" sz="2400" b="1" dirty="0" smtClean="0">
                <a:solidFill>
                  <a:srgbClr val="FF0000"/>
                </a:solidFill>
              </a:rPr>
              <a:t>(Ninety Degree)</a:t>
            </a:r>
            <a:endParaRPr lang="en-US" sz="2400" b="1" dirty="0">
              <a:solidFill>
                <a:srgbClr val="FF0000"/>
              </a:solidFill>
            </a:endParaRPr>
          </a:p>
        </p:txBody>
      </p:sp>
    </p:spTree>
    <p:extLst>
      <p:ext uri="{BB962C8B-B14F-4D97-AF65-F5344CB8AC3E}">
        <p14:creationId xmlns:p14="http://schemas.microsoft.com/office/powerpoint/2010/main" val="28961250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31312" y="4114800"/>
            <a:ext cx="8281375" cy="2308324"/>
          </a:xfrm>
          <a:prstGeom prst="rect">
            <a:avLst/>
          </a:prstGeom>
          <a:noFill/>
        </p:spPr>
        <p:txBody>
          <a:bodyPr wrap="square" rtlCol="0">
            <a:spAutoFit/>
          </a:bodyPr>
          <a:lstStyle/>
          <a:p>
            <a:r>
              <a:rPr lang="en-US" sz="2400" b="1" dirty="0" smtClean="0">
                <a:solidFill>
                  <a:srgbClr val="FF0000"/>
                </a:solidFill>
              </a:rPr>
              <a:t>Grade 3 - 3.8c: construct models that demonstrate the relationship of the Sun, Earth, and Moon, including orbits and positions.</a:t>
            </a:r>
          </a:p>
          <a:p>
            <a:endParaRPr lang="en-US" sz="2400" b="1" dirty="0" smtClean="0">
              <a:solidFill>
                <a:srgbClr val="FF0000"/>
              </a:solidFill>
            </a:endParaRPr>
          </a:p>
          <a:p>
            <a:r>
              <a:rPr lang="en-US" sz="2400" b="1" dirty="0" smtClean="0">
                <a:solidFill>
                  <a:srgbClr val="FF0000"/>
                </a:solidFill>
              </a:rPr>
              <a:t>Grade 5 – 5.8d: identify and compare the physical characteristics of the Sun, Earth, and Moon.</a:t>
            </a:r>
            <a:endParaRPr lang="en-US" sz="2400" b="1" dirty="0">
              <a:solidFill>
                <a:srgbClr val="FF0000"/>
              </a:solidFill>
            </a:endParaRPr>
          </a:p>
        </p:txBody>
      </p:sp>
    </p:spTree>
    <p:extLst>
      <p:ext uri="{BB962C8B-B14F-4D97-AF65-F5344CB8AC3E}">
        <p14:creationId xmlns:p14="http://schemas.microsoft.com/office/powerpoint/2010/main" val="157650269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2" name="Picture 1"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03200" y="1330036"/>
            <a:ext cx="9550400" cy="7162800"/>
          </a:xfrm>
          <a:prstGeom prst="rect">
            <a:avLst/>
          </a:prstGeom>
        </p:spPr>
      </p:pic>
    </p:spTree>
    <p:extLst>
      <p:ext uri="{BB962C8B-B14F-4D97-AF65-F5344CB8AC3E}">
        <p14:creationId xmlns:p14="http://schemas.microsoft.com/office/powerpoint/2010/main" val="3871728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65000"/>
          </a:schemeClr>
        </a:solidFill>
        <a:effectLst/>
      </p:bgPr>
    </p:bg>
    <p:spTree>
      <p:nvGrpSpPr>
        <p:cNvPr id="1" name=""/>
        <p:cNvGrpSpPr/>
        <p:nvPr/>
      </p:nvGrpSpPr>
      <p:grpSpPr>
        <a:xfrm>
          <a:off x="0" y="0"/>
          <a:ext cx="0" cy="0"/>
          <a:chOff x="0" y="0"/>
          <a:chExt cx="0" cy="0"/>
        </a:xfrm>
      </p:grpSpPr>
      <p:pic>
        <p:nvPicPr>
          <p:cNvPr id="10242" name="Picture 2" descr="C:\Users\jhill\Downloads\Attachments_20141129 (7)\IMG_30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57728" y="4662092"/>
            <a:ext cx="3531059" cy="2648295"/>
          </a:xfrm>
          <a:prstGeom prst="rect">
            <a:avLst/>
          </a:prstGeom>
          <a:noFill/>
          <a:extLst>
            <a:ext uri="{909E8E84-426E-40dd-AFC4-6F175D3DCCD1}">
              <a14:hiddenFill xmlns:a14="http://schemas.microsoft.com/office/drawing/2010/main">
                <a:solidFill>
                  <a:srgbClr val="FFFFFF"/>
                </a:solidFill>
              </a14:hiddenFill>
            </a:ext>
          </a:extLst>
        </p:spPr>
      </p:pic>
      <p:pic>
        <p:nvPicPr>
          <p:cNvPr id="10243" name="Picture 3" descr="C:\Users\jhill\Downloads\Attachments_20141129 (7)\IMG_303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664200" y="4585241"/>
            <a:ext cx="406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83843" y="274638"/>
            <a:ext cx="8229600" cy="533491"/>
          </a:xfrm>
        </p:spPr>
        <p:txBody>
          <a:bodyPr>
            <a:normAutofit fontScale="90000"/>
          </a:bodyPr>
          <a:lstStyle/>
          <a:p>
            <a:r>
              <a:rPr lang="en-US" dirty="0" smtClean="0"/>
              <a:t>Sun  Earth  Moon </a:t>
            </a:r>
            <a:r>
              <a:rPr lang="en-US" dirty="0"/>
              <a:t/>
            </a:r>
            <a:br>
              <a:rPr lang="en-US" dirty="0"/>
            </a:br>
            <a:r>
              <a:rPr lang="en-US" dirty="0" smtClean="0"/>
              <a:t>Thinking Map</a:t>
            </a:r>
          </a:p>
        </p:txBody>
      </p:sp>
      <p:pic>
        <p:nvPicPr>
          <p:cNvPr id="3" name="Picture 2" descr="photo 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6200" y="505691"/>
            <a:ext cx="2438400" cy="1828800"/>
          </a:xfrm>
          <a:prstGeom prst="rect">
            <a:avLst/>
          </a:prstGeom>
        </p:spPr>
      </p:pic>
      <p:pic>
        <p:nvPicPr>
          <p:cNvPr id="8" name="Picture 7" descr="photo 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477000" y="505691"/>
            <a:ext cx="2438400" cy="1828800"/>
          </a:xfrm>
          <a:prstGeom prst="rect">
            <a:avLst/>
          </a:prstGeom>
        </p:spPr>
      </p:pic>
      <p:pic>
        <p:nvPicPr>
          <p:cNvPr id="9" name="Picture 8" descr="photo 3.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190500" y="4394741"/>
            <a:ext cx="3352800" cy="2514600"/>
          </a:xfrm>
          <a:prstGeom prst="rect">
            <a:avLst/>
          </a:prstGeom>
        </p:spPr>
      </p:pic>
      <p:sp>
        <p:nvSpPr>
          <p:cNvPr id="14" name="TextBox 13"/>
          <p:cNvSpPr txBox="1"/>
          <p:nvPr/>
        </p:nvSpPr>
        <p:spPr>
          <a:xfrm>
            <a:off x="3422073" y="1189672"/>
            <a:ext cx="1828800" cy="1477328"/>
          </a:xfrm>
          <a:prstGeom prst="rect">
            <a:avLst/>
          </a:prstGeom>
          <a:noFill/>
        </p:spPr>
        <p:txBody>
          <a:bodyPr wrap="square" rtlCol="0">
            <a:spAutoFit/>
          </a:bodyPr>
          <a:lstStyle/>
          <a:p>
            <a:pPr algn="ctr"/>
            <a:r>
              <a:rPr lang="en-US" b="1" dirty="0" smtClean="0"/>
              <a:t>FACTS: </a:t>
            </a:r>
          </a:p>
          <a:p>
            <a:r>
              <a:rPr lang="en-US" b="1" dirty="0" smtClean="0"/>
              <a:t>Sun</a:t>
            </a:r>
            <a:endParaRPr lang="en-US" b="1" dirty="0"/>
          </a:p>
          <a:p>
            <a:r>
              <a:rPr lang="en-US" b="1" dirty="0"/>
              <a:t>Earth</a:t>
            </a:r>
          </a:p>
          <a:p>
            <a:r>
              <a:rPr lang="en-US" b="1" dirty="0"/>
              <a:t>Moon</a:t>
            </a:r>
          </a:p>
          <a:p>
            <a:r>
              <a:rPr lang="en-US" b="1" dirty="0"/>
              <a:t>Draw </a:t>
            </a:r>
            <a:r>
              <a:rPr lang="en-US" b="1" dirty="0" smtClean="0"/>
              <a:t>Picture</a:t>
            </a:r>
            <a:endParaRPr lang="en-US" b="1" dirty="0"/>
          </a:p>
        </p:txBody>
      </p:sp>
      <p:sp>
        <p:nvSpPr>
          <p:cNvPr id="15" name="TextBox 14"/>
          <p:cNvSpPr txBox="1"/>
          <p:nvPr/>
        </p:nvSpPr>
        <p:spPr>
          <a:xfrm>
            <a:off x="7253295" y="2754868"/>
            <a:ext cx="747705" cy="369332"/>
          </a:xfrm>
          <a:prstGeom prst="rect">
            <a:avLst/>
          </a:prstGeom>
          <a:noFill/>
        </p:spPr>
        <p:txBody>
          <a:bodyPr wrap="none" rtlCol="0">
            <a:spAutoFit/>
          </a:bodyPr>
          <a:lstStyle/>
          <a:p>
            <a:r>
              <a:rPr lang="en-US" b="1" dirty="0" smtClean="0"/>
              <a:t>Doors</a:t>
            </a:r>
            <a:endParaRPr lang="en-US" b="1" dirty="0"/>
          </a:p>
        </p:txBody>
      </p:sp>
      <p:sp>
        <p:nvSpPr>
          <p:cNvPr id="16" name="TextBox 15"/>
          <p:cNvSpPr txBox="1"/>
          <p:nvPr/>
        </p:nvSpPr>
        <p:spPr>
          <a:xfrm>
            <a:off x="1101689" y="3500735"/>
            <a:ext cx="955711" cy="461665"/>
          </a:xfrm>
          <a:prstGeom prst="rect">
            <a:avLst/>
          </a:prstGeom>
          <a:solidFill>
            <a:srgbClr val="92D050"/>
          </a:solidFill>
        </p:spPr>
        <p:txBody>
          <a:bodyPr wrap="none" rtlCol="0">
            <a:spAutoFit/>
          </a:bodyPr>
          <a:lstStyle/>
          <a:p>
            <a:r>
              <a:rPr lang="en-US" sz="2400" b="1" dirty="0" smtClean="0"/>
              <a:t>Half it</a:t>
            </a:r>
            <a:endParaRPr lang="en-US" sz="2400" b="1" dirty="0"/>
          </a:p>
        </p:txBody>
      </p:sp>
      <p:sp>
        <p:nvSpPr>
          <p:cNvPr id="17" name="TextBox 16"/>
          <p:cNvSpPr txBox="1"/>
          <p:nvPr/>
        </p:nvSpPr>
        <p:spPr>
          <a:xfrm>
            <a:off x="6386583" y="4022282"/>
            <a:ext cx="2481128" cy="461665"/>
          </a:xfrm>
          <a:prstGeom prst="rect">
            <a:avLst/>
          </a:prstGeom>
          <a:solidFill>
            <a:srgbClr val="FFFF00"/>
          </a:solidFill>
        </p:spPr>
        <p:txBody>
          <a:bodyPr wrap="none" rtlCol="0">
            <a:spAutoFit/>
          </a:bodyPr>
          <a:lstStyle/>
          <a:p>
            <a:r>
              <a:rPr lang="en-US" sz="2400" b="1" dirty="0" smtClean="0"/>
              <a:t>Half bottom again</a:t>
            </a:r>
            <a:endParaRPr lang="en-US" sz="2400" b="1" dirty="0"/>
          </a:p>
        </p:txBody>
      </p:sp>
      <p:sp>
        <p:nvSpPr>
          <p:cNvPr id="18" name="TextBox 17"/>
          <p:cNvSpPr txBox="1"/>
          <p:nvPr/>
        </p:nvSpPr>
        <p:spPr>
          <a:xfrm>
            <a:off x="3375346" y="3759045"/>
            <a:ext cx="2415854" cy="461665"/>
          </a:xfrm>
          <a:prstGeom prst="rect">
            <a:avLst/>
          </a:prstGeom>
          <a:solidFill>
            <a:srgbClr val="FF0000"/>
          </a:solidFill>
        </p:spPr>
        <p:txBody>
          <a:bodyPr wrap="none" rtlCol="0">
            <a:spAutoFit/>
          </a:bodyPr>
          <a:lstStyle/>
          <a:p>
            <a:r>
              <a:rPr lang="en-US" sz="2400" b="1" dirty="0" smtClean="0"/>
              <a:t>Half only bottom </a:t>
            </a:r>
            <a:endParaRPr lang="en-US" sz="2400" b="1" dirty="0"/>
          </a:p>
        </p:txBody>
      </p:sp>
    </p:spTree>
    <p:extLst>
      <p:ext uri="{BB962C8B-B14F-4D97-AF65-F5344CB8AC3E}">
        <p14:creationId xmlns:p14="http://schemas.microsoft.com/office/powerpoint/2010/main" val="6938635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pic>
        <p:nvPicPr>
          <p:cNvPr id="2" name="Picture 5" descr="C:\Users\jhill\Documents\Foldable Workshop\Earth Moon and Sun 1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931462" y="-199536"/>
            <a:ext cx="5334362" cy="733583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483843" y="274638"/>
            <a:ext cx="8229600" cy="533491"/>
          </a:xfrm>
          <a:prstGeom prst="rect">
            <a:avLst/>
          </a:prstGeom>
        </p:spPr>
        <p:txBody>
          <a:bodyP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Moon Earth Sun</a:t>
            </a:r>
            <a:endParaRPr lang="en-US" dirty="0"/>
          </a:p>
        </p:txBody>
      </p:sp>
    </p:spTree>
    <p:extLst>
      <p:ext uri="{BB962C8B-B14F-4D97-AF65-F5344CB8AC3E}">
        <p14:creationId xmlns:p14="http://schemas.microsoft.com/office/powerpoint/2010/main" val="1608377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3843" y="274638"/>
            <a:ext cx="8229600" cy="533491"/>
          </a:xfrm>
        </p:spPr>
        <p:txBody>
          <a:bodyPr>
            <a:normAutofit fontScale="90000"/>
          </a:bodyPr>
          <a:lstStyle/>
          <a:p>
            <a:r>
              <a:rPr lang="en-US" dirty="0" smtClean="0"/>
              <a:t>Moon Earth Sun</a:t>
            </a:r>
            <a:endParaRPr lang="en-US" dirty="0"/>
          </a:p>
        </p:txBody>
      </p:sp>
      <p:sp>
        <p:nvSpPr>
          <p:cNvPr id="10" name="TextBox 9"/>
          <p:cNvSpPr txBox="1"/>
          <p:nvPr/>
        </p:nvSpPr>
        <p:spPr>
          <a:xfrm>
            <a:off x="1406236" y="4524336"/>
            <a:ext cx="1828800" cy="1200329"/>
          </a:xfrm>
          <a:prstGeom prst="rect">
            <a:avLst/>
          </a:prstGeom>
          <a:noFill/>
        </p:spPr>
        <p:txBody>
          <a:bodyPr wrap="square" rtlCol="0">
            <a:spAutoFit/>
          </a:bodyPr>
          <a:lstStyle/>
          <a:p>
            <a:pPr algn="ctr"/>
            <a:r>
              <a:rPr lang="en-US" b="1" u="sng" dirty="0" smtClean="0"/>
              <a:t>IN FOLD</a:t>
            </a:r>
          </a:p>
          <a:p>
            <a:pPr algn="ctr"/>
            <a:r>
              <a:rPr lang="en-US" b="1" dirty="0" smtClean="0"/>
              <a:t>Moon</a:t>
            </a:r>
          </a:p>
          <a:p>
            <a:pPr algn="ctr"/>
            <a:r>
              <a:rPr lang="en-US" b="1" dirty="0" smtClean="0"/>
              <a:t>Earth</a:t>
            </a:r>
          </a:p>
          <a:p>
            <a:pPr algn="ctr"/>
            <a:r>
              <a:rPr lang="en-US" b="1" dirty="0" smtClean="0"/>
              <a:t>Sun</a:t>
            </a:r>
            <a:endParaRPr lang="en-US" b="1" dirty="0"/>
          </a:p>
        </p:txBody>
      </p:sp>
      <p:pic>
        <p:nvPicPr>
          <p:cNvPr id="4" name="Picture 3"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425" y="1490782"/>
            <a:ext cx="2438400" cy="1828800"/>
          </a:xfrm>
          <a:prstGeom prst="rect">
            <a:avLst/>
          </a:prstGeom>
        </p:spPr>
      </p:pic>
      <p:pic>
        <p:nvPicPr>
          <p:cNvPr id="5" name="Picture 4"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222874" y="1490781"/>
            <a:ext cx="2438400" cy="1828800"/>
          </a:xfrm>
          <a:prstGeom prst="rect">
            <a:avLst/>
          </a:prstGeom>
        </p:spPr>
      </p:pic>
      <p:pic>
        <p:nvPicPr>
          <p:cNvPr id="6" name="Picture 5"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444323" y="1490781"/>
            <a:ext cx="2438400" cy="1828800"/>
          </a:xfrm>
          <a:prstGeom prst="rect">
            <a:avLst/>
          </a:prstGeom>
        </p:spPr>
      </p:pic>
      <p:pic>
        <p:nvPicPr>
          <p:cNvPr id="7" name="Picture 6" descr="photo 4.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6665772" y="1490781"/>
            <a:ext cx="2438400" cy="1828800"/>
          </a:xfrm>
          <a:prstGeom prst="rect">
            <a:avLst/>
          </a:prstGeom>
        </p:spPr>
      </p:pic>
      <p:sp>
        <p:nvSpPr>
          <p:cNvPr id="20" name="TextBox 19"/>
          <p:cNvSpPr txBox="1"/>
          <p:nvPr/>
        </p:nvSpPr>
        <p:spPr>
          <a:xfrm>
            <a:off x="5867400" y="4529629"/>
            <a:ext cx="1828800" cy="1754326"/>
          </a:xfrm>
          <a:prstGeom prst="rect">
            <a:avLst/>
          </a:prstGeom>
          <a:noFill/>
        </p:spPr>
        <p:txBody>
          <a:bodyPr wrap="square" rtlCol="0">
            <a:spAutoFit/>
          </a:bodyPr>
          <a:lstStyle/>
          <a:p>
            <a:pPr algn="ctr"/>
            <a:r>
              <a:rPr lang="en-US" b="1" u="sng" dirty="0" smtClean="0"/>
              <a:t>FACTS</a:t>
            </a:r>
            <a:endParaRPr lang="en-US" b="1" u="sng" dirty="0"/>
          </a:p>
          <a:p>
            <a:pPr algn="ctr"/>
            <a:r>
              <a:rPr lang="en-US" b="1" dirty="0" smtClean="0"/>
              <a:t>Days to Orbit</a:t>
            </a:r>
          </a:p>
          <a:p>
            <a:pPr algn="ctr"/>
            <a:r>
              <a:rPr lang="en-US" b="1" dirty="0" smtClean="0"/>
              <a:t>Days for Revolution</a:t>
            </a:r>
          </a:p>
          <a:p>
            <a:pPr algn="ctr"/>
            <a:r>
              <a:rPr lang="en-US" b="1" dirty="0" smtClean="0"/>
              <a:t>Rotation</a:t>
            </a:r>
          </a:p>
          <a:p>
            <a:pPr algn="ctr"/>
            <a:endParaRPr lang="en-US" b="1" dirty="0"/>
          </a:p>
        </p:txBody>
      </p:sp>
      <p:sp>
        <p:nvSpPr>
          <p:cNvPr id="12" name="TextBox 11"/>
          <p:cNvSpPr txBox="1"/>
          <p:nvPr/>
        </p:nvSpPr>
        <p:spPr>
          <a:xfrm>
            <a:off x="4749122" y="3818626"/>
            <a:ext cx="4050249" cy="369332"/>
          </a:xfrm>
          <a:prstGeom prst="rect">
            <a:avLst/>
          </a:prstGeom>
          <a:noFill/>
        </p:spPr>
        <p:txBody>
          <a:bodyPr wrap="square" rtlCol="0">
            <a:spAutoFit/>
          </a:bodyPr>
          <a:lstStyle/>
          <a:p>
            <a:pPr algn="ctr"/>
            <a:r>
              <a:rPr lang="en-US" b="1" dirty="0" smtClean="0"/>
              <a:t>Trifold</a:t>
            </a:r>
            <a:endParaRPr lang="en-US" b="1" dirty="0"/>
          </a:p>
        </p:txBody>
      </p:sp>
      <p:sp>
        <p:nvSpPr>
          <p:cNvPr id="13" name="TextBox 12"/>
          <p:cNvSpPr txBox="1"/>
          <p:nvPr/>
        </p:nvSpPr>
        <p:spPr>
          <a:xfrm>
            <a:off x="1343891" y="3807985"/>
            <a:ext cx="4050249" cy="369332"/>
          </a:xfrm>
          <a:prstGeom prst="rect">
            <a:avLst/>
          </a:prstGeom>
          <a:noFill/>
        </p:spPr>
        <p:txBody>
          <a:bodyPr wrap="square" rtlCol="0">
            <a:spAutoFit/>
          </a:bodyPr>
          <a:lstStyle/>
          <a:p>
            <a:pPr algn="ctr"/>
            <a:r>
              <a:rPr lang="en-US" b="1" dirty="0" smtClean="0"/>
              <a:t>Doors</a:t>
            </a:r>
            <a:endParaRPr lang="en-US" b="1" dirty="0"/>
          </a:p>
        </p:txBody>
      </p:sp>
    </p:spTree>
    <p:extLst>
      <p:ext uri="{BB962C8B-B14F-4D97-AF65-F5344CB8AC3E}">
        <p14:creationId xmlns:p14="http://schemas.microsoft.com/office/powerpoint/2010/main" val="2299335610"/>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733800" y="228600"/>
            <a:ext cx="5105400" cy="609600"/>
          </a:xfrm>
        </p:spPr>
        <p:txBody>
          <a:bodyPr>
            <a:normAutofit fontScale="90000"/>
          </a:bodyPr>
          <a:lstStyle/>
          <a:p>
            <a:r>
              <a:rPr lang="en-US" altLang="en-US" dirty="0" smtClean="0"/>
              <a:t>The Sun</a:t>
            </a:r>
            <a:endParaRPr lang="en-US" altLang="en-US" sz="2400" b="0" dirty="0" smtClean="0"/>
          </a:p>
        </p:txBody>
      </p:sp>
      <p:sp>
        <p:nvSpPr>
          <p:cNvPr id="9219" name="Rectangle 3"/>
          <p:cNvSpPr>
            <a:spLocks noGrp="1" noChangeArrowheads="1"/>
          </p:cNvSpPr>
          <p:nvPr>
            <p:ph type="body" idx="1"/>
          </p:nvPr>
        </p:nvSpPr>
        <p:spPr>
          <a:xfrm>
            <a:off x="3810000" y="1066800"/>
            <a:ext cx="5334000" cy="5334000"/>
          </a:xfrm>
        </p:spPr>
        <p:txBody>
          <a:bodyPr/>
          <a:lstStyle/>
          <a:p>
            <a:r>
              <a:rPr lang="en-US" altLang="en-US" sz="2400" b="0" dirty="0" smtClean="0">
                <a:solidFill>
                  <a:srgbClr val="FF0000"/>
                </a:solidFill>
              </a:rPr>
              <a:t>At the Center (and we </a:t>
            </a:r>
            <a:r>
              <a:rPr lang="en-US" altLang="en-US" sz="2400" b="0" i="1" dirty="0" smtClean="0">
                <a:solidFill>
                  <a:srgbClr val="FF0000"/>
                </a:solidFill>
              </a:rPr>
              <a:t>do</a:t>
            </a:r>
            <a:r>
              <a:rPr lang="en-US" altLang="en-US" sz="2400" b="0" dirty="0" smtClean="0">
                <a:solidFill>
                  <a:srgbClr val="FF0000"/>
                </a:solidFill>
              </a:rPr>
              <a:t> go around it …..)</a:t>
            </a:r>
          </a:p>
          <a:p>
            <a:endParaRPr lang="en-US" altLang="en-US" sz="2400" b="0" dirty="0" smtClean="0">
              <a:solidFill>
                <a:srgbClr val="FF0000"/>
              </a:solidFill>
            </a:endParaRPr>
          </a:p>
          <a:p>
            <a:r>
              <a:rPr lang="en-US" altLang="en-US" sz="2400" b="0" dirty="0" smtClean="0">
                <a:solidFill>
                  <a:srgbClr val="FF0000"/>
                </a:solidFill>
              </a:rPr>
              <a:t>99.85% mass of Solar System </a:t>
            </a:r>
          </a:p>
          <a:p>
            <a:endParaRPr lang="en-US" altLang="en-US" sz="2400" b="0" dirty="0" smtClean="0">
              <a:solidFill>
                <a:srgbClr val="FF0000"/>
              </a:solidFill>
            </a:endParaRPr>
          </a:p>
          <a:p>
            <a:r>
              <a:rPr lang="en-US" altLang="en-US" sz="2400" b="0" dirty="0" smtClean="0">
                <a:solidFill>
                  <a:srgbClr val="FF0000"/>
                </a:solidFill>
              </a:rPr>
              <a:t>92% H / 8% He</a:t>
            </a:r>
          </a:p>
          <a:p>
            <a:endParaRPr lang="en-US" altLang="en-US" sz="2400" b="0" dirty="0" smtClean="0">
              <a:solidFill>
                <a:srgbClr val="FF0000"/>
              </a:solidFill>
            </a:endParaRPr>
          </a:p>
          <a:p>
            <a:r>
              <a:rPr lang="en-US" altLang="en-US" sz="2400" b="0" dirty="0" smtClean="0">
                <a:solidFill>
                  <a:srgbClr val="FF0000"/>
                </a:solidFill>
              </a:rPr>
              <a:t>Source of solar wind and space weather</a:t>
            </a:r>
          </a:p>
          <a:p>
            <a:endParaRPr lang="en-US" altLang="en-US" sz="2400" b="0" dirty="0" smtClean="0">
              <a:solidFill>
                <a:srgbClr val="FF0000"/>
              </a:solidFill>
            </a:endParaRPr>
          </a:p>
          <a:p>
            <a:r>
              <a:rPr lang="en-US" altLang="en-US" sz="2400" b="0" dirty="0" smtClean="0">
                <a:solidFill>
                  <a:srgbClr val="FF0000"/>
                </a:solidFill>
              </a:rPr>
              <a:t>Genesis Mission – solar wind</a:t>
            </a:r>
          </a:p>
          <a:p>
            <a:r>
              <a:rPr lang="en-US" altLang="en-US" sz="2400" b="0" dirty="0" smtClean="0">
                <a:solidFill>
                  <a:srgbClr val="FF0000"/>
                </a:solidFill>
              </a:rPr>
              <a:t>SOHO</a:t>
            </a:r>
          </a:p>
        </p:txBody>
      </p:sp>
      <p:pic>
        <p:nvPicPr>
          <p:cNvPr id="9220" name="Picture 5" descr="PIA03149_modest"/>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0" y="0"/>
            <a:ext cx="36179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Rectangle 6"/>
          <p:cNvSpPr>
            <a:spLocks noChangeArrowheads="1"/>
          </p:cNvSpPr>
          <p:nvPr/>
        </p:nvSpPr>
        <p:spPr bwMode="auto">
          <a:xfrm>
            <a:off x="4810125" y="6600825"/>
            <a:ext cx="3314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1000" b="0" dirty="0"/>
              <a:t>Image:http://photojournal.jpl.nasa.gov/catalog/PIA03149</a:t>
            </a:r>
          </a:p>
        </p:txBody>
      </p:sp>
      <p:sp>
        <p:nvSpPr>
          <p:cNvPr id="2" name="TextBox 1"/>
          <p:cNvSpPr txBox="1"/>
          <p:nvPr/>
        </p:nvSpPr>
        <p:spPr>
          <a:xfrm>
            <a:off x="5272653" y="130314"/>
            <a:ext cx="2042547" cy="707886"/>
          </a:xfrm>
          <a:prstGeom prst="rect">
            <a:avLst/>
          </a:prstGeom>
          <a:noFill/>
        </p:spPr>
        <p:txBody>
          <a:bodyPr wrap="none" rtlCol="0">
            <a:spAutoFit/>
          </a:bodyPr>
          <a:lstStyle/>
          <a:p>
            <a:r>
              <a:rPr lang="en-US" sz="4000" b="1" dirty="0" smtClean="0">
                <a:solidFill>
                  <a:srgbClr val="FF0000"/>
                </a:solidFill>
              </a:rPr>
              <a:t>THE SUN</a:t>
            </a:r>
            <a:endParaRPr lang="en-US" sz="4000" b="1" dirty="0">
              <a:solidFill>
                <a:srgbClr val="FF0000"/>
              </a:solidFill>
            </a:endParaRPr>
          </a:p>
        </p:txBody>
      </p:sp>
    </p:spTree>
    <p:extLst>
      <p:ext uri="{BB962C8B-B14F-4D97-AF65-F5344CB8AC3E}">
        <p14:creationId xmlns:p14="http://schemas.microsoft.com/office/powerpoint/2010/main" val="344179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2770" name="Picture 2" descr="17327_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65238"/>
            <a:ext cx="4343400" cy="429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Text Box 3"/>
          <p:cNvSpPr txBox="1">
            <a:spLocks noChangeArrowheads="1"/>
          </p:cNvSpPr>
          <p:nvPr/>
        </p:nvSpPr>
        <p:spPr bwMode="auto">
          <a:xfrm>
            <a:off x="250825" y="228600"/>
            <a:ext cx="2378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3600" b="0" dirty="0" smtClean="0">
                <a:solidFill>
                  <a:schemeClr val="bg1"/>
                </a:solidFill>
              </a:rPr>
              <a:t>Earth</a:t>
            </a:r>
            <a:endParaRPr lang="en-US" altLang="en-US" sz="2400" b="0" dirty="0">
              <a:solidFill>
                <a:schemeClr val="bg1"/>
              </a:solidFill>
            </a:endParaRPr>
          </a:p>
          <a:p>
            <a:pPr>
              <a:spcBef>
                <a:spcPct val="0"/>
              </a:spcBef>
              <a:buFontTx/>
              <a:buNone/>
            </a:pPr>
            <a:endParaRPr lang="en-US" altLang="en-US" sz="1400" dirty="0"/>
          </a:p>
        </p:txBody>
      </p:sp>
      <p:sp>
        <p:nvSpPr>
          <p:cNvPr id="32772" name="Rectangle 4"/>
          <p:cNvSpPr>
            <a:spLocks noChangeArrowheads="1"/>
          </p:cNvSpPr>
          <p:nvPr/>
        </p:nvSpPr>
        <p:spPr bwMode="auto">
          <a:xfrm>
            <a:off x="4876800" y="609600"/>
            <a:ext cx="4267200" cy="60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eaLnBrk="1" hangingPunct="1">
              <a:lnSpc>
                <a:spcPct val="90000"/>
              </a:lnSpc>
              <a:spcBef>
                <a:spcPct val="50000"/>
              </a:spcBef>
              <a:buFontTx/>
              <a:buNone/>
            </a:pPr>
            <a:r>
              <a:rPr lang="en-US" altLang="en-US" sz="2400" b="0" dirty="0">
                <a:solidFill>
                  <a:srgbClr val="FF0000"/>
                </a:solidFill>
              </a:rPr>
              <a:t>7900 mile (12756 km) diameter</a:t>
            </a:r>
          </a:p>
          <a:p>
            <a:pPr eaLnBrk="1" hangingPunct="1">
              <a:lnSpc>
                <a:spcPct val="90000"/>
              </a:lnSpc>
              <a:spcBef>
                <a:spcPct val="50000"/>
              </a:spcBef>
              <a:buFontTx/>
              <a:buNone/>
            </a:pPr>
            <a:endParaRPr lang="en-US" altLang="en-US" sz="2400" b="0" dirty="0">
              <a:solidFill>
                <a:srgbClr val="FF0000"/>
              </a:solidFill>
            </a:endParaRPr>
          </a:p>
          <a:p>
            <a:pPr eaLnBrk="1" hangingPunct="1">
              <a:lnSpc>
                <a:spcPct val="90000"/>
              </a:lnSpc>
              <a:spcBef>
                <a:spcPct val="50000"/>
              </a:spcBef>
              <a:buFontTx/>
              <a:buNone/>
            </a:pPr>
            <a:r>
              <a:rPr lang="en-US" altLang="en-US" sz="2400" b="0" dirty="0">
                <a:solidFill>
                  <a:srgbClr val="FF0000"/>
                </a:solidFill>
              </a:rPr>
              <a:t>23 degree axis tilt (seasons!)</a:t>
            </a:r>
          </a:p>
          <a:p>
            <a:pPr eaLnBrk="1" hangingPunct="1">
              <a:lnSpc>
                <a:spcPct val="90000"/>
              </a:lnSpc>
              <a:spcBef>
                <a:spcPct val="50000"/>
              </a:spcBef>
              <a:buFontTx/>
              <a:buNone/>
            </a:pPr>
            <a:endParaRPr lang="en-US" altLang="en-US" sz="2400" b="0" dirty="0">
              <a:solidFill>
                <a:srgbClr val="FF0000"/>
              </a:solidFill>
            </a:endParaRPr>
          </a:p>
          <a:p>
            <a:pPr eaLnBrk="1" hangingPunct="1">
              <a:lnSpc>
                <a:spcPct val="90000"/>
              </a:lnSpc>
              <a:spcBef>
                <a:spcPct val="50000"/>
              </a:spcBef>
              <a:buFontTx/>
              <a:buNone/>
            </a:pPr>
            <a:r>
              <a:rPr lang="en-US" altLang="en-US" sz="2400" b="0" dirty="0">
                <a:solidFill>
                  <a:srgbClr val="FF0000"/>
                </a:solidFill>
              </a:rPr>
              <a:t>Surface temps –73 to 48 C</a:t>
            </a:r>
          </a:p>
          <a:p>
            <a:pPr eaLnBrk="1" hangingPunct="1">
              <a:lnSpc>
                <a:spcPct val="90000"/>
              </a:lnSpc>
              <a:spcBef>
                <a:spcPct val="50000"/>
              </a:spcBef>
              <a:buFontTx/>
              <a:buNone/>
            </a:pPr>
            <a:r>
              <a:rPr lang="en-US" altLang="en-US" sz="2400" b="0" dirty="0">
                <a:solidFill>
                  <a:srgbClr val="FF0000"/>
                </a:solidFill>
              </a:rPr>
              <a:t>(-100 to 120F)</a:t>
            </a:r>
          </a:p>
          <a:p>
            <a:pPr eaLnBrk="1" hangingPunct="1">
              <a:lnSpc>
                <a:spcPct val="90000"/>
              </a:lnSpc>
              <a:spcBef>
                <a:spcPct val="50000"/>
              </a:spcBef>
              <a:buFontTx/>
              <a:buNone/>
            </a:pPr>
            <a:endParaRPr lang="en-US" altLang="en-US" sz="2400" b="0" dirty="0">
              <a:solidFill>
                <a:srgbClr val="FF0000"/>
              </a:solidFill>
            </a:endParaRPr>
          </a:p>
          <a:p>
            <a:pPr eaLnBrk="1" hangingPunct="1">
              <a:lnSpc>
                <a:spcPct val="90000"/>
              </a:lnSpc>
              <a:spcBef>
                <a:spcPct val="50000"/>
              </a:spcBef>
              <a:buFontTx/>
              <a:buNone/>
            </a:pPr>
            <a:r>
              <a:rPr lang="en-US" altLang="en-US" sz="2400" b="0" dirty="0">
                <a:solidFill>
                  <a:srgbClr val="FF0000"/>
                </a:solidFill>
              </a:rPr>
              <a:t>Thick atmosphere, mild greenhouse effect </a:t>
            </a:r>
          </a:p>
          <a:p>
            <a:pPr eaLnBrk="1" hangingPunct="1">
              <a:lnSpc>
                <a:spcPct val="90000"/>
              </a:lnSpc>
              <a:spcBef>
                <a:spcPct val="50000"/>
              </a:spcBef>
              <a:buFontTx/>
              <a:buNone/>
            </a:pPr>
            <a:endParaRPr lang="en-US" altLang="en-US" sz="2400" b="0" dirty="0">
              <a:solidFill>
                <a:srgbClr val="FF0000"/>
              </a:solidFill>
            </a:endParaRPr>
          </a:p>
          <a:p>
            <a:pPr eaLnBrk="1" hangingPunct="1">
              <a:lnSpc>
                <a:spcPct val="90000"/>
              </a:lnSpc>
              <a:spcBef>
                <a:spcPct val="50000"/>
              </a:spcBef>
              <a:buFontTx/>
              <a:buNone/>
            </a:pPr>
            <a:r>
              <a:rPr lang="en-US" altLang="en-US" sz="2400" b="0" dirty="0">
                <a:solidFill>
                  <a:srgbClr val="FF0000"/>
                </a:solidFill>
              </a:rPr>
              <a:t>Liquid water – lots! - at surface</a:t>
            </a:r>
          </a:p>
        </p:txBody>
      </p:sp>
      <p:pic>
        <p:nvPicPr>
          <p:cNvPr id="32773" name="Picture 1029" descr="ear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5867400"/>
            <a:ext cx="8953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Text Box 1030"/>
          <p:cNvSpPr txBox="1">
            <a:spLocks noChangeArrowheads="1"/>
          </p:cNvSpPr>
          <p:nvPr/>
        </p:nvSpPr>
        <p:spPr bwMode="auto">
          <a:xfrm>
            <a:off x="1219200" y="6096000"/>
            <a:ext cx="3295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1800" b="0" i="1" dirty="0">
                <a:solidFill>
                  <a:srgbClr val="FF0000"/>
                </a:solidFill>
              </a:rPr>
              <a:t>Can see it without a telescope!</a:t>
            </a:r>
          </a:p>
        </p:txBody>
      </p:sp>
    </p:spTree>
    <p:extLst>
      <p:ext uri="{BB962C8B-B14F-4D97-AF65-F5344CB8AC3E}">
        <p14:creationId xmlns:p14="http://schemas.microsoft.com/office/powerpoint/2010/main" val="2394225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2" descr="Moonsurf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0"/>
            <a:ext cx="63246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3" descr="Moonear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78263"/>
            <a:ext cx="3429000" cy="305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Moonma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865563"/>
            <a:ext cx="3886200" cy="314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5"/>
          <p:cNvSpPr txBox="1">
            <a:spLocks noChangeArrowheads="1"/>
          </p:cNvSpPr>
          <p:nvPr/>
        </p:nvSpPr>
        <p:spPr bwMode="auto">
          <a:xfrm>
            <a:off x="6400800" y="23813"/>
            <a:ext cx="2819400" cy="375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itchFamily="34" charset="0"/>
                <a:cs typeface="Arial" pitchFamily="34" charset="0"/>
              </a:defRPr>
            </a:lvl1pPr>
            <a:lvl2pPr marL="742950" indent="-285750" eaLnBrk="0" hangingPunct="0">
              <a:defRPr b="1">
                <a:solidFill>
                  <a:schemeClr val="tx1"/>
                </a:solidFill>
                <a:latin typeface="Arial" pitchFamily="34" charset="0"/>
                <a:cs typeface="Arial" pitchFamily="34" charset="0"/>
              </a:defRPr>
            </a:lvl2pPr>
            <a:lvl3pPr marL="1143000" indent="-228600" eaLnBrk="0" hangingPunct="0">
              <a:defRPr b="1">
                <a:solidFill>
                  <a:schemeClr val="tx1"/>
                </a:solidFill>
                <a:latin typeface="Arial" pitchFamily="34" charset="0"/>
                <a:cs typeface="Arial" pitchFamily="34" charset="0"/>
              </a:defRPr>
            </a:lvl3pPr>
            <a:lvl4pPr marL="1600200" indent="-228600" eaLnBrk="0" hangingPunct="0">
              <a:defRPr b="1">
                <a:solidFill>
                  <a:schemeClr val="tx1"/>
                </a:solidFill>
                <a:latin typeface="Arial" pitchFamily="34" charset="0"/>
                <a:cs typeface="Arial" pitchFamily="34" charset="0"/>
              </a:defRPr>
            </a:lvl4pPr>
            <a:lvl5pPr marL="2057400" indent="-228600" eaLnBrk="0" hangingPunct="0">
              <a:defRPr b="1">
                <a:solidFill>
                  <a:schemeClr val="tx1"/>
                </a:solidFill>
                <a:latin typeface="Arial" pitchFamily="34" charset="0"/>
                <a:cs typeface="Arial" pitchFamily="34" charset="0"/>
              </a:defRPr>
            </a:lvl5pPr>
            <a:lvl6pPr marL="2514600" indent="-228600" eaLnBrk="0" fontAlgn="base" hangingPunct="0">
              <a:spcBef>
                <a:spcPct val="0"/>
              </a:spcBef>
              <a:spcAft>
                <a:spcPct val="0"/>
              </a:spcAft>
              <a:defRPr b="1">
                <a:solidFill>
                  <a:schemeClr val="tx1"/>
                </a:solidFill>
                <a:latin typeface="Arial" pitchFamily="34" charset="0"/>
                <a:cs typeface="Arial" pitchFamily="34" charset="0"/>
              </a:defRPr>
            </a:lvl6pPr>
            <a:lvl7pPr marL="2971800" indent="-228600" eaLnBrk="0" fontAlgn="base" hangingPunct="0">
              <a:spcBef>
                <a:spcPct val="0"/>
              </a:spcBef>
              <a:spcAft>
                <a:spcPct val="0"/>
              </a:spcAft>
              <a:defRPr b="1">
                <a:solidFill>
                  <a:schemeClr val="tx1"/>
                </a:solidFill>
                <a:latin typeface="Arial" pitchFamily="34" charset="0"/>
                <a:cs typeface="Arial" pitchFamily="34" charset="0"/>
              </a:defRPr>
            </a:lvl7pPr>
            <a:lvl8pPr marL="3429000" indent="-228600" eaLnBrk="0" fontAlgn="base" hangingPunct="0">
              <a:spcBef>
                <a:spcPct val="0"/>
              </a:spcBef>
              <a:spcAft>
                <a:spcPct val="0"/>
              </a:spcAft>
              <a:defRPr b="1">
                <a:solidFill>
                  <a:schemeClr val="tx1"/>
                </a:solidFill>
                <a:latin typeface="Arial" pitchFamily="34" charset="0"/>
                <a:cs typeface="Arial" pitchFamily="34" charset="0"/>
              </a:defRPr>
            </a:lvl8pPr>
            <a:lvl9pPr marL="3886200" indent="-228600" eaLnBrk="0" fontAlgn="base" hangingPunct="0">
              <a:spcBef>
                <a:spcPct val="0"/>
              </a:spcBef>
              <a:spcAft>
                <a:spcPct val="0"/>
              </a:spcAft>
              <a:defRPr b="1">
                <a:solidFill>
                  <a:schemeClr val="tx1"/>
                </a:solidFill>
                <a:latin typeface="Arial" pitchFamily="34" charset="0"/>
                <a:cs typeface="Arial" pitchFamily="34" charset="0"/>
              </a:defRPr>
            </a:lvl9pPr>
          </a:lstStyle>
          <a:p>
            <a:pPr eaLnBrk="1" hangingPunct="1"/>
            <a:r>
              <a:rPr lang="en-US" altLang="en-US" sz="1600" dirty="0">
                <a:solidFill>
                  <a:srgbClr val="FF3300"/>
                </a:solidFill>
              </a:rPr>
              <a:t>The Moon orbits around the Earth in </a:t>
            </a:r>
            <a:r>
              <a:rPr lang="en-US" altLang="en-US" sz="1600" u="sng" dirty="0">
                <a:solidFill>
                  <a:srgbClr val="FF3300"/>
                </a:solidFill>
              </a:rPr>
              <a:t>27.3 days</a:t>
            </a:r>
            <a:r>
              <a:rPr lang="en-US" altLang="en-US" sz="1600" dirty="0">
                <a:solidFill>
                  <a:srgbClr val="FF3300"/>
                </a:solidFill>
              </a:rPr>
              <a:t> (with stars) to complete a 360</a:t>
            </a:r>
          </a:p>
          <a:p>
            <a:pPr eaLnBrk="1" hangingPunct="1"/>
            <a:r>
              <a:rPr lang="en-US" altLang="en-US" sz="1600" dirty="0">
                <a:solidFill>
                  <a:srgbClr val="FF3300"/>
                </a:solidFill>
              </a:rPr>
              <a:t>degree revolution around the Earth. This is known as a lunar month. </a:t>
            </a:r>
          </a:p>
          <a:p>
            <a:pPr eaLnBrk="1" hangingPunct="1"/>
            <a:endParaRPr lang="en-US" altLang="en-US" sz="1600" dirty="0">
              <a:solidFill>
                <a:srgbClr val="FF3300"/>
              </a:solidFill>
            </a:endParaRPr>
          </a:p>
          <a:p>
            <a:pPr eaLnBrk="1" hangingPunct="1"/>
            <a:r>
              <a:rPr lang="en-US" altLang="en-US" sz="1600" dirty="0">
                <a:solidFill>
                  <a:srgbClr val="FF3300"/>
                </a:solidFill>
              </a:rPr>
              <a:t>Because the Earth is </a:t>
            </a:r>
          </a:p>
          <a:p>
            <a:pPr eaLnBrk="1" hangingPunct="1"/>
            <a:r>
              <a:rPr lang="en-US" altLang="en-US" sz="1600" dirty="0">
                <a:solidFill>
                  <a:srgbClr val="FF3300"/>
                </a:solidFill>
              </a:rPr>
              <a:t>revolving around the </a:t>
            </a:r>
          </a:p>
          <a:p>
            <a:pPr eaLnBrk="1" hangingPunct="1"/>
            <a:r>
              <a:rPr lang="en-US" altLang="en-US" sz="1600" dirty="0">
                <a:solidFill>
                  <a:srgbClr val="FF3300"/>
                </a:solidFill>
              </a:rPr>
              <a:t>sun, it takes the Moon </a:t>
            </a:r>
          </a:p>
          <a:p>
            <a:pPr eaLnBrk="1" hangingPunct="1"/>
            <a:r>
              <a:rPr lang="en-US" altLang="en-US" sz="1600" u="sng" dirty="0">
                <a:solidFill>
                  <a:srgbClr val="FF3300"/>
                </a:solidFill>
              </a:rPr>
              <a:t>29.5</a:t>
            </a:r>
            <a:r>
              <a:rPr lang="en-US" altLang="en-US" sz="1600" dirty="0">
                <a:solidFill>
                  <a:srgbClr val="FF3300"/>
                </a:solidFill>
              </a:rPr>
              <a:t> days (with the Sun) to go through the phases.</a:t>
            </a:r>
          </a:p>
          <a:p>
            <a:pPr eaLnBrk="1" hangingPunct="1"/>
            <a:endParaRPr lang="en-US" altLang="en-US" sz="1600" dirty="0">
              <a:solidFill>
                <a:srgbClr val="FF3300"/>
              </a:solidFill>
            </a:endParaRPr>
          </a:p>
          <a:p>
            <a:pPr eaLnBrk="1" hangingPunct="1"/>
            <a:r>
              <a:rPr lang="en-US" altLang="en-US" sz="1600" dirty="0">
                <a:solidFill>
                  <a:srgbClr val="FF3300"/>
                </a:solidFill>
              </a:rPr>
              <a:t>The Moon receives its light from the Sun.</a:t>
            </a:r>
          </a:p>
        </p:txBody>
      </p:sp>
    </p:spTree>
    <p:extLst>
      <p:ext uri="{BB962C8B-B14F-4D97-AF65-F5344CB8AC3E}">
        <p14:creationId xmlns:p14="http://schemas.microsoft.com/office/powerpoint/2010/main" val="256790842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051" descr="earthmoon"/>
          <p:cNvPicPr>
            <a:picLocks noChangeAspect="1" noChangeArrowheads="1"/>
          </p:cNvPicPr>
          <p:nvPr/>
        </p:nvPicPr>
        <p:blipFill>
          <a:blip r:embed="rId3">
            <a:extLst>
              <a:ext uri="{28A0092B-C50C-407E-A947-70E740481C1C}">
                <a14:useLocalDpi xmlns:a14="http://schemas.microsoft.com/office/drawing/2010/main" val="0"/>
              </a:ext>
            </a:extLst>
          </a:blip>
          <a:srcRect t="52640"/>
          <a:stretch>
            <a:fillRect/>
          </a:stretch>
        </p:blipFill>
        <p:spPr bwMode="auto">
          <a:xfrm>
            <a:off x="152400" y="1828800"/>
            <a:ext cx="87630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052"/>
          <p:cNvSpPr>
            <a:spLocks noChangeArrowheads="1"/>
          </p:cNvSpPr>
          <p:nvPr/>
        </p:nvSpPr>
        <p:spPr bwMode="auto">
          <a:xfrm>
            <a:off x="5410200" y="6400800"/>
            <a:ext cx="3548063"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b="0" dirty="0">
                <a:solidFill>
                  <a:schemeClr val="tx2"/>
                </a:solidFill>
                <a:latin typeface="Arial Unicode MS" pitchFamily="34" charset="-128"/>
              </a:rPr>
              <a:t>http://visibleearth.nasa.gov/view_rec.php?id=1624</a:t>
            </a:r>
          </a:p>
        </p:txBody>
      </p:sp>
      <p:sp>
        <p:nvSpPr>
          <p:cNvPr id="24580" name="Text Box 2053"/>
          <p:cNvSpPr txBox="1">
            <a:spLocks noChangeArrowheads="1"/>
          </p:cNvSpPr>
          <p:nvPr/>
        </p:nvSpPr>
        <p:spPr bwMode="auto">
          <a:xfrm>
            <a:off x="1600200" y="381000"/>
            <a:ext cx="7086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3600" b="0" dirty="0">
                <a:solidFill>
                  <a:schemeClr val="tx2"/>
                </a:solidFill>
                <a:latin typeface="Tahoma" pitchFamily="34" charset="0"/>
              </a:rPr>
              <a:t>Earth and Moon to Scale</a:t>
            </a:r>
          </a:p>
        </p:txBody>
      </p:sp>
      <p:sp>
        <p:nvSpPr>
          <p:cNvPr id="319494" name="Text Box 2054"/>
          <p:cNvSpPr txBox="1">
            <a:spLocks noChangeArrowheads="1"/>
          </p:cNvSpPr>
          <p:nvPr/>
        </p:nvSpPr>
        <p:spPr bwMode="auto">
          <a:xfrm>
            <a:off x="304800" y="4495800"/>
            <a:ext cx="74676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400" b="0" dirty="0">
                <a:latin typeface="Tahoma" pitchFamily="34" charset="0"/>
              </a:rPr>
              <a:t>If Earth were a basketball, then the Moon would be a</a:t>
            </a:r>
          </a:p>
          <a:p>
            <a:pPr algn="ctr" eaLnBrk="1" hangingPunct="1">
              <a:spcBef>
                <a:spcPct val="0"/>
              </a:spcBef>
              <a:buFontTx/>
              <a:buNone/>
            </a:pPr>
            <a:r>
              <a:rPr lang="en-US" altLang="en-US" sz="2400" b="0" dirty="0">
                <a:latin typeface="Tahoma" pitchFamily="34" charset="0"/>
              </a:rPr>
              <a:t> tennis ball, </a:t>
            </a:r>
          </a:p>
          <a:p>
            <a:pPr eaLnBrk="1" hangingPunct="1">
              <a:spcBef>
                <a:spcPct val="0"/>
              </a:spcBef>
              <a:buFontTx/>
              <a:buNone/>
            </a:pPr>
            <a:endParaRPr lang="en-US" altLang="en-US" sz="2400" b="0" dirty="0">
              <a:latin typeface="Tahoma" pitchFamily="34" charset="0"/>
            </a:endParaRPr>
          </a:p>
          <a:p>
            <a:pPr algn="ctr" eaLnBrk="1" hangingPunct="1">
              <a:spcBef>
                <a:spcPct val="0"/>
              </a:spcBef>
              <a:buFontTx/>
              <a:buNone/>
            </a:pPr>
            <a:r>
              <a:rPr lang="en-US" altLang="en-US" sz="2400" b="0" dirty="0">
                <a:latin typeface="Tahoma" pitchFamily="34" charset="0"/>
              </a:rPr>
              <a:t>23.5 feet away</a:t>
            </a:r>
          </a:p>
        </p:txBody>
      </p:sp>
    </p:spTree>
    <p:extLst>
      <p:ext uri="{BB962C8B-B14F-4D97-AF65-F5344CB8AC3E}">
        <p14:creationId xmlns:p14="http://schemas.microsoft.com/office/powerpoint/2010/main" val="35543076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19494">
                                            <p:txEl>
                                              <p:pRg st="0" end="0"/>
                                            </p:txEl>
                                          </p:spTgt>
                                        </p:tgtEl>
                                        <p:attrNameLst>
                                          <p:attrName>style.visibility</p:attrName>
                                        </p:attrNameLst>
                                      </p:cBhvr>
                                      <p:to>
                                        <p:strVal val="visible"/>
                                      </p:to>
                                    </p:set>
                                    <p:animEffect transition="in" filter="blinds(horizontal)">
                                      <p:cBhvr>
                                        <p:cTn id="7" dur="500"/>
                                        <p:tgtEl>
                                          <p:spTgt spid="31949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19494">
                                            <p:txEl>
                                              <p:pRg st="1" end="1"/>
                                            </p:txEl>
                                          </p:spTgt>
                                        </p:tgtEl>
                                        <p:attrNameLst>
                                          <p:attrName>style.visibility</p:attrName>
                                        </p:attrNameLst>
                                      </p:cBhvr>
                                      <p:to>
                                        <p:strVal val="visible"/>
                                      </p:to>
                                    </p:set>
                                    <p:animEffect transition="in" filter="blinds(horizontal)">
                                      <p:cBhvr>
                                        <p:cTn id="12" dur="500"/>
                                        <p:tgtEl>
                                          <p:spTgt spid="3194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19494">
                                            <p:txEl>
                                              <p:pRg st="3" end="3"/>
                                            </p:txEl>
                                          </p:spTgt>
                                        </p:tgtEl>
                                        <p:attrNameLst>
                                          <p:attrName>style.visibility</p:attrName>
                                        </p:attrNameLst>
                                      </p:cBhvr>
                                      <p:to>
                                        <p:strVal val="visible"/>
                                      </p:to>
                                    </p:set>
                                    <p:animEffect transition="in" filter="blinds(horizontal)">
                                      <p:cBhvr>
                                        <p:cTn id="17" dur="500"/>
                                        <p:tgtEl>
                                          <p:spTgt spid="3194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5" descr="GPN-2000-00144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1000"/>
            <a:ext cx="5822950" cy="612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21"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53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22"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59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6"/>
          <p:cNvSpPr>
            <a:spLocks noChangeArrowheads="1"/>
          </p:cNvSpPr>
          <p:nvPr/>
        </p:nvSpPr>
        <p:spPr bwMode="auto">
          <a:xfrm>
            <a:off x="6629400" y="381000"/>
            <a:ext cx="22336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3600" b="0" dirty="0">
                <a:solidFill>
                  <a:srgbClr val="FF6699"/>
                </a:solidFill>
                <a:latin typeface="Tahoma" pitchFamily="34" charset="0"/>
              </a:rPr>
              <a:t>Moon Size</a:t>
            </a:r>
          </a:p>
        </p:txBody>
      </p:sp>
      <p:sp>
        <p:nvSpPr>
          <p:cNvPr id="23558" name="Rectangle 7"/>
          <p:cNvSpPr>
            <a:spLocks noChangeArrowheads="1"/>
          </p:cNvSpPr>
          <p:nvPr/>
        </p:nvSpPr>
        <p:spPr bwMode="auto">
          <a:xfrm>
            <a:off x="5486400" y="1600200"/>
            <a:ext cx="3810000" cy="399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lnSpc>
                <a:spcPct val="90000"/>
              </a:lnSpc>
              <a:spcBef>
                <a:spcPct val="50000"/>
              </a:spcBef>
              <a:buFontTx/>
              <a:buNone/>
            </a:pPr>
            <a:r>
              <a:rPr lang="en-US" altLang="en-US" sz="2400" dirty="0">
                <a:solidFill>
                  <a:srgbClr val="FF0000"/>
                </a:solidFill>
                <a:latin typeface="Tahoma" pitchFamily="34" charset="0"/>
              </a:rPr>
              <a:t>~ 1/4 width of Earth </a:t>
            </a:r>
          </a:p>
          <a:p>
            <a:pPr eaLnBrk="1" hangingPunct="1">
              <a:lnSpc>
                <a:spcPct val="90000"/>
              </a:lnSpc>
              <a:spcBef>
                <a:spcPct val="50000"/>
              </a:spcBef>
              <a:buFontTx/>
              <a:buNone/>
            </a:pPr>
            <a:r>
              <a:rPr lang="en-US" altLang="en-US" sz="2400" dirty="0">
                <a:solidFill>
                  <a:srgbClr val="FF0000"/>
                </a:solidFill>
                <a:latin typeface="Tahoma" pitchFamily="34" charset="0"/>
              </a:rPr>
              <a:t>Radius of 1080 miles</a:t>
            </a:r>
          </a:p>
          <a:p>
            <a:pPr eaLnBrk="1" hangingPunct="1">
              <a:lnSpc>
                <a:spcPct val="90000"/>
              </a:lnSpc>
              <a:spcBef>
                <a:spcPct val="50000"/>
              </a:spcBef>
              <a:buFontTx/>
              <a:buNone/>
            </a:pPr>
            <a:endParaRPr lang="en-US" altLang="en-US" sz="2400" dirty="0">
              <a:solidFill>
                <a:srgbClr val="FF0000"/>
              </a:solidFill>
              <a:latin typeface="Tahoma" pitchFamily="34" charset="0"/>
            </a:endParaRPr>
          </a:p>
          <a:p>
            <a:pPr eaLnBrk="1" hangingPunct="1">
              <a:lnSpc>
                <a:spcPct val="90000"/>
              </a:lnSpc>
              <a:spcBef>
                <a:spcPct val="50000"/>
              </a:spcBef>
              <a:buFontTx/>
              <a:buNone/>
            </a:pPr>
            <a:endParaRPr lang="en-US" altLang="en-US" sz="2400" dirty="0">
              <a:solidFill>
                <a:srgbClr val="FF0000"/>
              </a:solidFill>
              <a:latin typeface="Tahoma" pitchFamily="34" charset="0"/>
            </a:endParaRPr>
          </a:p>
          <a:p>
            <a:pPr eaLnBrk="1" hangingPunct="1">
              <a:lnSpc>
                <a:spcPct val="90000"/>
              </a:lnSpc>
              <a:spcBef>
                <a:spcPct val="50000"/>
              </a:spcBef>
              <a:buFontTx/>
              <a:buNone/>
            </a:pPr>
            <a:endParaRPr lang="en-US" altLang="en-US" sz="2400" b="0" dirty="0">
              <a:solidFill>
                <a:srgbClr val="FF0000"/>
              </a:solidFill>
              <a:latin typeface="Tahoma" pitchFamily="34" charset="0"/>
            </a:endParaRPr>
          </a:p>
          <a:p>
            <a:pPr eaLnBrk="1" hangingPunct="1">
              <a:lnSpc>
                <a:spcPct val="90000"/>
              </a:lnSpc>
              <a:spcBef>
                <a:spcPct val="50000"/>
              </a:spcBef>
              <a:buFontTx/>
              <a:buNone/>
            </a:pPr>
            <a:endParaRPr lang="en-US" altLang="en-US" sz="2400" b="0" dirty="0">
              <a:solidFill>
                <a:srgbClr val="FF0000"/>
              </a:solidFill>
              <a:latin typeface="Tahoma" pitchFamily="34" charset="0"/>
            </a:endParaRPr>
          </a:p>
          <a:p>
            <a:pPr eaLnBrk="1" hangingPunct="1">
              <a:lnSpc>
                <a:spcPct val="90000"/>
              </a:lnSpc>
              <a:spcBef>
                <a:spcPct val="50000"/>
              </a:spcBef>
              <a:buFontTx/>
              <a:buNone/>
            </a:pPr>
            <a:endParaRPr lang="en-US" altLang="en-US" sz="2400" dirty="0">
              <a:solidFill>
                <a:srgbClr val="FF0000"/>
              </a:solidFill>
              <a:latin typeface="Tahoma" pitchFamily="34" charset="0"/>
            </a:endParaRPr>
          </a:p>
          <a:p>
            <a:pPr eaLnBrk="1" hangingPunct="1">
              <a:lnSpc>
                <a:spcPct val="90000"/>
              </a:lnSpc>
              <a:spcBef>
                <a:spcPct val="50000"/>
              </a:spcBef>
              <a:buFontTx/>
              <a:buNone/>
            </a:pPr>
            <a:r>
              <a:rPr lang="en-US" altLang="en-US" sz="2400" dirty="0">
                <a:solidFill>
                  <a:srgbClr val="FF0000"/>
                </a:solidFill>
                <a:latin typeface="Tahoma" pitchFamily="34" charset="0"/>
              </a:rPr>
              <a:t>Gravity ~1/6 of Earth’s</a:t>
            </a:r>
          </a:p>
        </p:txBody>
      </p:sp>
      <p:pic>
        <p:nvPicPr>
          <p:cNvPr id="23559" name="Picture 8" descr="PIA00405_mode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73367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9" descr="PIA00405_mode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273367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10" descr="PIA00405_mode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273367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11" descr="PIA00405_modes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4400" y="2733675"/>
            <a:ext cx="1447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17"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Picture 18"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19"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41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6" name="Picture 20" descr="adairjb%20-%20apple%20to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4700" y="5694363"/>
            <a:ext cx="1028700"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7" name="Rectangle 26"/>
          <p:cNvSpPr>
            <a:spLocks noChangeArrowheads="1"/>
          </p:cNvSpPr>
          <p:nvPr/>
        </p:nvSpPr>
        <p:spPr bwMode="auto">
          <a:xfrm>
            <a:off x="4716463" y="6583363"/>
            <a:ext cx="442753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cs typeface="Arial" pitchFamily="34" charset="0"/>
              </a:defRPr>
            </a:lvl1pPr>
            <a:lvl2pPr marL="742950" indent="-285750" eaLnBrk="0" hangingPunct="0">
              <a:spcBef>
                <a:spcPct val="20000"/>
              </a:spcBef>
              <a:buChar char="–"/>
              <a:defRPr sz="2800">
                <a:solidFill>
                  <a:schemeClr val="tx1"/>
                </a:solidFill>
                <a:latin typeface="Arial" pitchFamily="34" charset="0"/>
                <a:cs typeface="Arial" pitchFamily="34" charset="0"/>
              </a:defRPr>
            </a:lvl2pPr>
            <a:lvl3pPr marL="1143000" indent="-228600" eaLnBrk="0" hangingPunct="0">
              <a:spcBef>
                <a:spcPct val="20000"/>
              </a:spcBef>
              <a:buChar char="•"/>
              <a:defRPr sz="2400">
                <a:solidFill>
                  <a:schemeClr val="tx1"/>
                </a:solidFill>
                <a:latin typeface="Arial" pitchFamily="34" charset="0"/>
                <a:cs typeface="Arial" pitchFamily="34" charset="0"/>
              </a:defRPr>
            </a:lvl3pPr>
            <a:lvl4pPr marL="1600200" indent="-228600" eaLnBrk="0" hangingPunct="0">
              <a:spcBef>
                <a:spcPct val="20000"/>
              </a:spcBef>
              <a:buChar char="–"/>
              <a:defRPr sz="2000">
                <a:solidFill>
                  <a:schemeClr val="tx1"/>
                </a:solidFill>
                <a:latin typeface="Arial" pitchFamily="34" charset="0"/>
                <a:cs typeface="Arial" pitchFamily="34" charset="0"/>
              </a:defRPr>
            </a:lvl4pPr>
            <a:lvl5pPr marL="2057400" indent="-228600" eaLnBrk="0" hangingPunct="0">
              <a:spcBef>
                <a:spcPct val="20000"/>
              </a:spcBef>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200" b="0" dirty="0">
                <a:solidFill>
                  <a:schemeClr val="tx2"/>
                </a:solidFill>
                <a:latin typeface="Arial Unicode MS" pitchFamily="34" charset="-128"/>
              </a:rPr>
              <a:t>http://grin.hq.nasa.gov/IMAGES/SMALL/GPN-2000-001444.jpg</a:t>
            </a:r>
          </a:p>
        </p:txBody>
      </p:sp>
    </p:spTree>
    <p:extLst>
      <p:ext uri="{BB962C8B-B14F-4D97-AF65-F5344CB8AC3E}">
        <p14:creationId xmlns:p14="http://schemas.microsoft.com/office/powerpoint/2010/main" val="2346355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ltLang="en-US" dirty="0" smtClean="0"/>
              <a:t>Our Solar System</a:t>
            </a:r>
          </a:p>
        </p:txBody>
      </p:sp>
      <p:pic>
        <p:nvPicPr>
          <p:cNvPr id="87043" name="Picture 5" descr="Solar System Montage (click to enlar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663" y="1234722"/>
            <a:ext cx="6267537" cy="501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Rectangle 6"/>
          <p:cNvSpPr>
            <a:spLocks noChangeArrowheads="1"/>
          </p:cNvSpPr>
          <p:nvPr/>
        </p:nvSpPr>
        <p:spPr bwMode="auto">
          <a:xfrm>
            <a:off x="4132263" y="6400800"/>
            <a:ext cx="50466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1000" b="0" dirty="0"/>
              <a:t>Photo montage from: </a:t>
            </a:r>
            <a:r>
              <a:rPr lang="en-US" altLang="en-US" sz="1000" b="0" dirty="0">
                <a:hlinkClick r:id="rId5"/>
              </a:rPr>
              <a:t>http://solarsystem.nasa.gov/multimedia/display.cfm?IM_ID=2167</a:t>
            </a:r>
            <a:r>
              <a:rPr lang="en-US" altLang="en-US" sz="1000" b="0" dirty="0"/>
              <a:t> </a:t>
            </a:r>
          </a:p>
        </p:txBody>
      </p:sp>
      <p:sp>
        <p:nvSpPr>
          <p:cNvPr id="2" name="TextBox 1"/>
          <p:cNvSpPr txBox="1"/>
          <p:nvPr/>
        </p:nvSpPr>
        <p:spPr>
          <a:xfrm>
            <a:off x="685800" y="223345"/>
            <a:ext cx="7429278" cy="707886"/>
          </a:xfrm>
          <a:prstGeom prst="rect">
            <a:avLst/>
          </a:prstGeom>
          <a:noFill/>
        </p:spPr>
        <p:txBody>
          <a:bodyPr wrap="none" rtlCol="0">
            <a:spAutoFit/>
          </a:bodyPr>
          <a:lstStyle/>
          <a:p>
            <a:r>
              <a:rPr lang="en-US" sz="2000" b="1" dirty="0" smtClean="0">
                <a:solidFill>
                  <a:srgbClr val="FF0000"/>
                </a:solidFill>
              </a:rPr>
              <a:t>Grade 3 – 3.8d: identify the </a:t>
            </a:r>
            <a:r>
              <a:rPr lang="en-US" sz="2000" b="1" dirty="0" smtClean="0">
                <a:solidFill>
                  <a:schemeClr val="bg1"/>
                </a:solidFill>
              </a:rPr>
              <a:t>planets</a:t>
            </a:r>
            <a:r>
              <a:rPr lang="en-US" sz="2000" b="1" dirty="0" smtClean="0">
                <a:solidFill>
                  <a:srgbClr val="FF0000"/>
                </a:solidFill>
              </a:rPr>
              <a:t> in Earth’s solar system and their </a:t>
            </a:r>
          </a:p>
          <a:p>
            <a:r>
              <a:rPr lang="en-US" sz="2000" b="1" dirty="0" smtClean="0">
                <a:solidFill>
                  <a:srgbClr val="FF0000"/>
                </a:solidFill>
              </a:rPr>
              <a:t>position in relationship to the Sun.</a:t>
            </a:r>
            <a:endParaRPr lang="en-US" sz="2000" b="1" dirty="0">
              <a:solidFill>
                <a:srgbClr val="FF0000"/>
              </a:solidFill>
            </a:endParaRPr>
          </a:p>
        </p:txBody>
      </p:sp>
    </p:spTree>
    <p:extLst>
      <p:ext uri="{BB962C8B-B14F-4D97-AF65-F5344CB8AC3E}">
        <p14:creationId xmlns:p14="http://schemas.microsoft.com/office/powerpoint/2010/main" val="2503043231"/>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020361" y="914400"/>
            <a:ext cx="1750479" cy="707886"/>
          </a:xfrm>
          <a:prstGeom prst="rect">
            <a:avLst/>
          </a:prstGeom>
          <a:noFill/>
        </p:spPr>
        <p:txBody>
          <a:bodyPr wrap="none" rtlCol="0">
            <a:spAutoFit/>
          </a:bodyPr>
          <a:lstStyle/>
          <a:p>
            <a:r>
              <a:rPr lang="en-US" sz="4000" b="1" dirty="0" smtClean="0"/>
              <a:t>Planets</a:t>
            </a:r>
            <a:endParaRPr lang="en-US" sz="4000" b="1" dirty="0"/>
          </a:p>
        </p:txBody>
      </p:sp>
      <p:pic>
        <p:nvPicPr>
          <p:cNvPr id="7170" name="Picture 2" descr="C:\Users\jhill\Downloads\Attachments_20141129 (4)\IMG_30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588000" y="4089400"/>
            <a:ext cx="4064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C:\Users\jhill\Downloads\Attachments_20141129 (2)\IMG_30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540000" y="4089400"/>
            <a:ext cx="4064000" cy="30480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jhill\Downloads\Attachments_20141129 (2)\IMG_30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08000" y="4089400"/>
            <a:ext cx="4064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2133600"/>
            <a:ext cx="2895601" cy="461665"/>
          </a:xfrm>
          <a:prstGeom prst="rect">
            <a:avLst/>
          </a:prstGeom>
          <a:noFill/>
        </p:spPr>
        <p:txBody>
          <a:bodyPr wrap="none" rtlCol="0">
            <a:spAutoFit/>
          </a:bodyPr>
          <a:lstStyle/>
          <a:p>
            <a:r>
              <a:rPr lang="en-US" sz="2400" b="1" dirty="0" smtClean="0"/>
              <a:t>Book it – Portrait size</a:t>
            </a:r>
            <a:endParaRPr lang="en-US" sz="2400" b="1" dirty="0"/>
          </a:p>
        </p:txBody>
      </p:sp>
      <p:sp>
        <p:nvSpPr>
          <p:cNvPr id="7" name="TextBox 6"/>
          <p:cNvSpPr txBox="1"/>
          <p:nvPr/>
        </p:nvSpPr>
        <p:spPr>
          <a:xfrm>
            <a:off x="3927218" y="2595265"/>
            <a:ext cx="1176925" cy="461665"/>
          </a:xfrm>
          <a:prstGeom prst="rect">
            <a:avLst/>
          </a:prstGeom>
          <a:noFill/>
        </p:spPr>
        <p:txBody>
          <a:bodyPr wrap="none" rtlCol="0">
            <a:spAutoFit/>
          </a:bodyPr>
          <a:lstStyle/>
          <a:p>
            <a:r>
              <a:rPr lang="en-US" sz="2400" b="1" dirty="0" smtClean="0"/>
              <a:t>Door It!</a:t>
            </a:r>
            <a:endParaRPr lang="en-US" sz="2400" b="1" dirty="0"/>
          </a:p>
        </p:txBody>
      </p:sp>
      <p:sp>
        <p:nvSpPr>
          <p:cNvPr id="8" name="TextBox 7"/>
          <p:cNvSpPr txBox="1"/>
          <p:nvPr/>
        </p:nvSpPr>
        <p:spPr>
          <a:xfrm>
            <a:off x="6775345" y="2996952"/>
            <a:ext cx="1689309" cy="461665"/>
          </a:xfrm>
          <a:prstGeom prst="rect">
            <a:avLst/>
          </a:prstGeom>
          <a:noFill/>
        </p:spPr>
        <p:txBody>
          <a:bodyPr wrap="none" rtlCol="0">
            <a:spAutoFit/>
          </a:bodyPr>
          <a:lstStyle/>
          <a:p>
            <a:r>
              <a:rPr lang="en-US" sz="2400" b="1" dirty="0" smtClean="0"/>
              <a:t>Close Doors</a:t>
            </a:r>
            <a:endParaRPr lang="en-US" sz="2400" b="1" dirty="0"/>
          </a:p>
        </p:txBody>
      </p:sp>
      <p:pic>
        <p:nvPicPr>
          <p:cNvPr id="9" name="Picture 5" descr="Solar System Montage (click to enlar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6527" y="-13855"/>
            <a:ext cx="3487473" cy="278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8184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2" name="Picture 2" descr="C:\Users\jhill\Downloads\Attachments_20141129 (4)\IMG_30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09875" y="981073"/>
            <a:ext cx="8458202" cy="63436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731327" y="32174"/>
            <a:ext cx="1490023" cy="461665"/>
          </a:xfrm>
          <a:prstGeom prst="rect">
            <a:avLst/>
          </a:prstGeom>
          <a:noFill/>
        </p:spPr>
        <p:txBody>
          <a:bodyPr wrap="none" rtlCol="0">
            <a:spAutoFit/>
          </a:bodyPr>
          <a:lstStyle/>
          <a:p>
            <a:r>
              <a:rPr lang="en-US" sz="2400" b="1" dirty="0" smtClean="0"/>
              <a:t>Sun at top</a:t>
            </a:r>
            <a:endParaRPr lang="en-US" sz="2400" b="1" dirty="0"/>
          </a:p>
        </p:txBody>
      </p:sp>
      <p:sp>
        <p:nvSpPr>
          <p:cNvPr id="4" name="TextBox 3"/>
          <p:cNvSpPr txBox="1"/>
          <p:nvPr/>
        </p:nvSpPr>
        <p:spPr>
          <a:xfrm>
            <a:off x="4724400" y="5791200"/>
            <a:ext cx="2685415" cy="830997"/>
          </a:xfrm>
          <a:prstGeom prst="rect">
            <a:avLst/>
          </a:prstGeom>
          <a:noFill/>
        </p:spPr>
        <p:txBody>
          <a:bodyPr wrap="none" rtlCol="0">
            <a:spAutoFit/>
          </a:bodyPr>
          <a:lstStyle/>
          <a:p>
            <a:r>
              <a:rPr lang="en-US" sz="2400" b="1" dirty="0" smtClean="0"/>
              <a:t>Pluto or Kuiper Belt</a:t>
            </a:r>
          </a:p>
          <a:p>
            <a:r>
              <a:rPr lang="en-US" sz="2400" b="1" dirty="0"/>
              <a:t>o</a:t>
            </a:r>
            <a:r>
              <a:rPr lang="en-US" sz="2400" b="1" dirty="0" smtClean="0"/>
              <a:t>n bottom</a:t>
            </a:r>
            <a:endParaRPr lang="en-US" sz="2400" b="1" dirty="0"/>
          </a:p>
        </p:txBody>
      </p:sp>
      <p:sp>
        <p:nvSpPr>
          <p:cNvPr id="5" name="TextBox 4"/>
          <p:cNvSpPr txBox="1"/>
          <p:nvPr/>
        </p:nvSpPr>
        <p:spPr>
          <a:xfrm>
            <a:off x="4953000" y="838200"/>
            <a:ext cx="3600024" cy="1200329"/>
          </a:xfrm>
          <a:prstGeom prst="rect">
            <a:avLst/>
          </a:prstGeom>
          <a:noFill/>
        </p:spPr>
        <p:txBody>
          <a:bodyPr wrap="none" rtlCol="0">
            <a:spAutoFit/>
          </a:bodyPr>
          <a:lstStyle/>
          <a:p>
            <a:r>
              <a:rPr lang="en-US" sz="2400" b="1" dirty="0" smtClean="0"/>
              <a:t>Have students name the </a:t>
            </a:r>
          </a:p>
          <a:p>
            <a:r>
              <a:rPr lang="en-US" sz="2400" b="1" dirty="0"/>
              <a:t>p</a:t>
            </a:r>
            <a:r>
              <a:rPr lang="en-US" sz="2400" b="1" dirty="0" smtClean="0"/>
              <a:t>lanets in their correct</a:t>
            </a:r>
          </a:p>
          <a:p>
            <a:r>
              <a:rPr lang="en-US" sz="2400" b="1" dirty="0"/>
              <a:t>o</a:t>
            </a:r>
            <a:r>
              <a:rPr lang="en-US" sz="2400" b="1" dirty="0" smtClean="0"/>
              <a:t>rder and distances apart. </a:t>
            </a:r>
            <a:endParaRPr lang="en-US" sz="2400" b="1" dirty="0"/>
          </a:p>
        </p:txBody>
      </p:sp>
      <p:sp>
        <p:nvSpPr>
          <p:cNvPr id="6" name="TextBox 5"/>
          <p:cNvSpPr txBox="1"/>
          <p:nvPr/>
        </p:nvSpPr>
        <p:spPr>
          <a:xfrm>
            <a:off x="5334000" y="2362200"/>
            <a:ext cx="3539623" cy="3046988"/>
          </a:xfrm>
          <a:prstGeom prst="rect">
            <a:avLst/>
          </a:prstGeom>
          <a:noFill/>
        </p:spPr>
        <p:txBody>
          <a:bodyPr wrap="none" rtlCol="0">
            <a:spAutoFit/>
          </a:bodyPr>
          <a:lstStyle/>
          <a:p>
            <a:r>
              <a:rPr lang="en-US" sz="2400" b="1" dirty="0" smtClean="0"/>
              <a:t>Turn over to front and </a:t>
            </a:r>
          </a:p>
          <a:p>
            <a:r>
              <a:rPr lang="en-US" sz="2400" b="1" dirty="0" smtClean="0"/>
              <a:t>label it correctly by </a:t>
            </a:r>
          </a:p>
          <a:p>
            <a:r>
              <a:rPr lang="en-US" sz="2400" b="1" dirty="0" smtClean="0"/>
              <a:t>using the folds to </a:t>
            </a:r>
          </a:p>
          <a:p>
            <a:r>
              <a:rPr lang="en-US" sz="2400" b="1" dirty="0" smtClean="0"/>
              <a:t>determine where the </a:t>
            </a:r>
          </a:p>
          <a:p>
            <a:r>
              <a:rPr lang="en-US" sz="2400" b="1" dirty="0" smtClean="0"/>
              <a:t>planets are located.</a:t>
            </a:r>
          </a:p>
          <a:p>
            <a:endParaRPr lang="en-US" sz="2400" b="1" dirty="0" smtClean="0"/>
          </a:p>
          <a:p>
            <a:r>
              <a:rPr lang="en-US" sz="2400" b="1" dirty="0" smtClean="0"/>
              <a:t>Start with Sun at top and</a:t>
            </a:r>
          </a:p>
          <a:p>
            <a:r>
              <a:rPr lang="en-US" sz="2400" b="1" dirty="0" smtClean="0"/>
              <a:t>Pluto at the bottom again.</a:t>
            </a:r>
            <a:endParaRPr lang="en-US" sz="2400" b="1" dirty="0"/>
          </a:p>
        </p:txBody>
      </p:sp>
    </p:spTree>
    <p:extLst>
      <p:ext uri="{BB962C8B-B14F-4D97-AF65-F5344CB8AC3E}">
        <p14:creationId xmlns:p14="http://schemas.microsoft.com/office/powerpoint/2010/main" val="50893826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200" name="Picture 8" descr="C:\Users\jhill\Downloads\Attachments_20141129 (2)\IMG_30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462233" y="-153559"/>
            <a:ext cx="4424219" cy="3318164"/>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descr="C:\Users\jhill\Downloads\Attachments_20141129 (5)\IMG_302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589320" y="3842212"/>
            <a:ext cx="4966656" cy="3724992"/>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C:\Users\jhill\Downloads\Attachments_20141129 (5)\IMG_30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543340" y="3866860"/>
            <a:ext cx="5073073" cy="3804805"/>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descr="C:\Users\jhill\Downloads\Attachments_20141129 (5)\IMG_302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5623907" y="-822500"/>
            <a:ext cx="4634544" cy="347590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752600" y="3200400"/>
            <a:ext cx="2615652" cy="1200329"/>
          </a:xfrm>
          <a:prstGeom prst="rect">
            <a:avLst/>
          </a:prstGeom>
          <a:solidFill>
            <a:srgbClr val="FFFF00"/>
          </a:solidFill>
        </p:spPr>
        <p:txBody>
          <a:bodyPr wrap="none" rtlCol="0">
            <a:spAutoFit/>
          </a:bodyPr>
          <a:lstStyle/>
          <a:p>
            <a:r>
              <a:rPr lang="en-US" sz="2400" b="1" dirty="0" smtClean="0"/>
              <a:t>2. Fold bottom half</a:t>
            </a:r>
          </a:p>
          <a:p>
            <a:r>
              <a:rPr lang="en-US" sz="2400" b="1" dirty="0"/>
              <a:t>t</a:t>
            </a:r>
            <a:r>
              <a:rPr lang="en-US" sz="2400" b="1" dirty="0" smtClean="0"/>
              <a:t>o middle.</a:t>
            </a:r>
          </a:p>
          <a:p>
            <a:r>
              <a:rPr lang="en-US" sz="2400" b="1" dirty="0" smtClean="0"/>
              <a:t>Label it Neptune</a:t>
            </a:r>
            <a:endParaRPr lang="en-US" sz="2400" b="1" dirty="0"/>
          </a:p>
        </p:txBody>
      </p:sp>
      <p:sp>
        <p:nvSpPr>
          <p:cNvPr id="13" name="TextBox 12"/>
          <p:cNvSpPr txBox="1"/>
          <p:nvPr/>
        </p:nvSpPr>
        <p:spPr>
          <a:xfrm>
            <a:off x="1441277" y="0"/>
            <a:ext cx="2229778" cy="830997"/>
          </a:xfrm>
          <a:prstGeom prst="rect">
            <a:avLst/>
          </a:prstGeom>
          <a:solidFill>
            <a:srgbClr val="FF0000"/>
          </a:solidFill>
        </p:spPr>
        <p:txBody>
          <a:bodyPr wrap="none" rtlCol="0">
            <a:spAutoFit/>
          </a:bodyPr>
          <a:lstStyle/>
          <a:p>
            <a:r>
              <a:rPr lang="en-US" sz="2400" b="1" dirty="0" smtClean="0"/>
              <a:t>1. Fold in Half</a:t>
            </a:r>
          </a:p>
          <a:p>
            <a:r>
              <a:rPr lang="en-US" sz="2400" b="1" dirty="0" smtClean="0"/>
              <a:t>Label it Uranus  </a:t>
            </a:r>
            <a:endParaRPr lang="en-US" sz="2400" b="1" dirty="0"/>
          </a:p>
        </p:txBody>
      </p:sp>
      <p:sp>
        <p:nvSpPr>
          <p:cNvPr id="15" name="TextBox 14"/>
          <p:cNvSpPr txBox="1"/>
          <p:nvPr/>
        </p:nvSpPr>
        <p:spPr>
          <a:xfrm>
            <a:off x="4114800" y="1981200"/>
            <a:ext cx="3136829" cy="830997"/>
          </a:xfrm>
          <a:prstGeom prst="rect">
            <a:avLst/>
          </a:prstGeom>
          <a:solidFill>
            <a:srgbClr val="92D050"/>
          </a:solidFill>
        </p:spPr>
        <p:txBody>
          <a:bodyPr wrap="square" rtlCol="0">
            <a:spAutoFit/>
          </a:bodyPr>
          <a:lstStyle/>
          <a:p>
            <a:r>
              <a:rPr lang="en-US" sz="2400" b="1" dirty="0" smtClean="0"/>
              <a:t>3. Fold down from top. </a:t>
            </a:r>
          </a:p>
          <a:p>
            <a:r>
              <a:rPr lang="en-US" sz="2400" b="1" dirty="0" smtClean="0"/>
              <a:t>Label it Saturn.</a:t>
            </a:r>
            <a:endParaRPr lang="en-US" sz="2400" b="1" dirty="0"/>
          </a:p>
        </p:txBody>
      </p:sp>
      <p:sp>
        <p:nvSpPr>
          <p:cNvPr id="16" name="TextBox 15"/>
          <p:cNvSpPr txBox="1"/>
          <p:nvPr/>
        </p:nvSpPr>
        <p:spPr>
          <a:xfrm>
            <a:off x="4025954" y="5867400"/>
            <a:ext cx="3060646" cy="830997"/>
          </a:xfrm>
          <a:prstGeom prst="rect">
            <a:avLst/>
          </a:prstGeom>
          <a:solidFill>
            <a:srgbClr val="00B0F0"/>
          </a:solidFill>
        </p:spPr>
        <p:txBody>
          <a:bodyPr wrap="none" rtlCol="0">
            <a:spAutoFit/>
          </a:bodyPr>
          <a:lstStyle/>
          <a:p>
            <a:r>
              <a:rPr lang="en-US" sz="2400" b="1" dirty="0" smtClean="0"/>
              <a:t>4. Fold from top again.</a:t>
            </a:r>
          </a:p>
          <a:p>
            <a:r>
              <a:rPr lang="en-US" sz="2400" b="1" dirty="0" smtClean="0"/>
              <a:t>Label it Jupiter.</a:t>
            </a:r>
            <a:endParaRPr lang="en-US" sz="2400" b="1" dirty="0"/>
          </a:p>
        </p:txBody>
      </p:sp>
    </p:spTree>
    <p:extLst>
      <p:ext uri="{BB962C8B-B14F-4D97-AF65-F5344CB8AC3E}">
        <p14:creationId xmlns:p14="http://schemas.microsoft.com/office/powerpoint/2010/main" val="253180375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9220" name="Picture 4" descr="C:\Users\jhill\Downloads\Attachments_20141129 (6)\IMG_30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4706257" y="3606800"/>
            <a:ext cx="508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3" descr="C:\Users\jhill\Downloads\Attachments_20141129 (6)\IMG_30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74700" y="3117548"/>
            <a:ext cx="4978400" cy="3733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0"/>
            <a:ext cx="9144000" cy="3046988"/>
          </a:xfrm>
          <a:prstGeom prst="rect">
            <a:avLst/>
          </a:prstGeom>
          <a:solidFill>
            <a:schemeClr val="accent4">
              <a:lumMod val="40000"/>
              <a:lumOff val="60000"/>
            </a:schemeClr>
          </a:solidFill>
        </p:spPr>
        <p:txBody>
          <a:bodyPr wrap="square" rtlCol="0">
            <a:spAutoFit/>
          </a:bodyPr>
          <a:lstStyle/>
          <a:p>
            <a:r>
              <a:rPr lang="en-US" sz="2400" b="1" dirty="0" smtClean="0"/>
              <a:t>5. Fold over again From top to Jupiter and label it Mars.</a:t>
            </a:r>
          </a:p>
          <a:p>
            <a:r>
              <a:rPr lang="en-US" sz="2400" b="1" dirty="0" smtClean="0"/>
              <a:t>6. Fold over again from top to Mars and label it Earth.</a:t>
            </a:r>
          </a:p>
          <a:p>
            <a:r>
              <a:rPr lang="en-US" sz="2400" b="1" dirty="0" smtClean="0"/>
              <a:t>7. Add Mercury and Venus in between the Earth and the sun.</a:t>
            </a:r>
          </a:p>
          <a:p>
            <a:r>
              <a:rPr lang="en-US" sz="2400" b="1" dirty="0" smtClean="0"/>
              <a:t>8. Have students compare their answers on back to the front of their foldable.</a:t>
            </a:r>
          </a:p>
          <a:p>
            <a:r>
              <a:rPr lang="en-US" sz="2400" b="1" dirty="0" smtClean="0"/>
              <a:t>Use the doors to list the Terrestrial planets on right side and the Jovian planets on the left side.</a:t>
            </a:r>
          </a:p>
          <a:p>
            <a:r>
              <a:rPr lang="en-US" sz="2400" b="1" dirty="0" smtClean="0"/>
              <a:t>On the inside, use it for important facts and number of moons.</a:t>
            </a:r>
            <a:endParaRPr lang="en-US" sz="2400" b="1" dirty="0"/>
          </a:p>
        </p:txBody>
      </p:sp>
    </p:spTree>
    <p:extLst>
      <p:ext uri="{BB962C8B-B14F-4D97-AF65-F5344CB8AC3E}">
        <p14:creationId xmlns:p14="http://schemas.microsoft.com/office/powerpoint/2010/main" val="3874857730"/>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512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282841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1036" descr="solarsys_sc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40386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a:xfrm>
            <a:off x="-1600200" y="0"/>
            <a:ext cx="8229600" cy="1143000"/>
          </a:xfrm>
        </p:spPr>
        <p:txBody>
          <a:bodyPr/>
          <a:lstStyle/>
          <a:p>
            <a:r>
              <a:rPr lang="en-US" altLang="en-US" dirty="0" smtClean="0">
                <a:solidFill>
                  <a:srgbClr val="FF0000"/>
                </a:solidFill>
              </a:rPr>
              <a:t>Inner Planets</a:t>
            </a:r>
          </a:p>
        </p:txBody>
      </p:sp>
      <p:sp>
        <p:nvSpPr>
          <p:cNvPr id="10244" name="Rectangle 3"/>
          <p:cNvSpPr>
            <a:spLocks noGrp="1" noChangeArrowheads="1"/>
          </p:cNvSpPr>
          <p:nvPr>
            <p:ph type="body" idx="1"/>
          </p:nvPr>
        </p:nvSpPr>
        <p:spPr>
          <a:xfrm>
            <a:off x="4648200" y="990600"/>
            <a:ext cx="3733800" cy="5029200"/>
          </a:xfrm>
        </p:spPr>
        <p:txBody>
          <a:bodyPr/>
          <a:lstStyle/>
          <a:p>
            <a:r>
              <a:rPr lang="en-US" altLang="en-US" b="0" dirty="0" smtClean="0">
                <a:solidFill>
                  <a:srgbClr val="FF0000"/>
                </a:solidFill>
              </a:rPr>
              <a:t>“Terrestrial Planets”</a:t>
            </a:r>
          </a:p>
          <a:p>
            <a:r>
              <a:rPr lang="en-US" altLang="en-US" b="0" dirty="0" smtClean="0">
                <a:solidFill>
                  <a:srgbClr val="FF0000"/>
                </a:solidFill>
              </a:rPr>
              <a:t>Rocky</a:t>
            </a:r>
          </a:p>
          <a:p>
            <a:r>
              <a:rPr lang="en-US" altLang="en-US" b="0" dirty="0" smtClean="0">
                <a:solidFill>
                  <a:srgbClr val="FF0000"/>
                </a:solidFill>
              </a:rPr>
              <a:t>Dense</a:t>
            </a:r>
          </a:p>
          <a:p>
            <a:r>
              <a:rPr lang="en-US" altLang="en-US" b="0" dirty="0" smtClean="0">
                <a:solidFill>
                  <a:srgbClr val="FF0000"/>
                </a:solidFill>
              </a:rPr>
              <a:t>Metal cores (iron)</a:t>
            </a:r>
          </a:p>
        </p:txBody>
      </p:sp>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352800"/>
            <a:ext cx="8534400" cy="294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Line 10"/>
          <p:cNvSpPr>
            <a:spLocks noChangeShapeType="1"/>
          </p:cNvSpPr>
          <p:nvPr/>
        </p:nvSpPr>
        <p:spPr bwMode="auto">
          <a:xfrm flipH="1">
            <a:off x="609600" y="1524000"/>
            <a:ext cx="228600" cy="3810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47" name="Rectangle 1037"/>
          <p:cNvSpPr>
            <a:spLocks noChangeArrowheads="1"/>
          </p:cNvSpPr>
          <p:nvPr/>
        </p:nvSpPr>
        <p:spPr bwMode="auto">
          <a:xfrm>
            <a:off x="5257800" y="6461125"/>
            <a:ext cx="3729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1000" b="0" dirty="0"/>
              <a:t>Images: Lunar and Planetary Laboratory: </a:t>
            </a:r>
          </a:p>
          <a:p>
            <a:pPr>
              <a:spcBef>
                <a:spcPct val="0"/>
              </a:spcBef>
              <a:buFontTx/>
              <a:buNone/>
            </a:pPr>
            <a:r>
              <a:rPr lang="en-US" altLang="en-US" sz="1000" b="0" dirty="0"/>
              <a:t>http://solarsystem.nasa.gov/multimedia/display.cfm?IM_ID=178</a:t>
            </a:r>
          </a:p>
        </p:txBody>
      </p:sp>
    </p:spTree>
    <p:extLst>
      <p:ext uri="{BB962C8B-B14F-4D97-AF65-F5344CB8AC3E}">
        <p14:creationId xmlns:p14="http://schemas.microsoft.com/office/powerpoint/2010/main" val="17502513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532" y="0"/>
            <a:ext cx="10227064" cy="575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04313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2060" descr="solarsys_sca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0"/>
            <a:ext cx="40386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2050"/>
          <p:cNvSpPr>
            <a:spLocks noGrp="1" noChangeArrowheads="1"/>
          </p:cNvSpPr>
          <p:nvPr>
            <p:ph type="title"/>
          </p:nvPr>
        </p:nvSpPr>
        <p:spPr>
          <a:xfrm>
            <a:off x="4191000" y="685800"/>
            <a:ext cx="4724400" cy="609600"/>
          </a:xfrm>
        </p:spPr>
        <p:txBody>
          <a:bodyPr>
            <a:normAutofit fontScale="90000"/>
          </a:bodyPr>
          <a:lstStyle/>
          <a:p>
            <a:r>
              <a:rPr lang="en-US" altLang="en-US" dirty="0" smtClean="0">
                <a:solidFill>
                  <a:srgbClr val="FF0000"/>
                </a:solidFill>
              </a:rPr>
              <a:t>Outer Planets</a:t>
            </a:r>
          </a:p>
        </p:txBody>
      </p:sp>
      <p:pic>
        <p:nvPicPr>
          <p:cNvPr id="12292" name="Picture 205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1612900"/>
            <a:ext cx="5080000"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2056"/>
          <p:cNvSpPr>
            <a:spLocks noGrp="1" noChangeArrowheads="1"/>
          </p:cNvSpPr>
          <p:nvPr>
            <p:ph type="body" idx="1"/>
          </p:nvPr>
        </p:nvSpPr>
        <p:spPr>
          <a:xfrm>
            <a:off x="457200" y="2057400"/>
            <a:ext cx="7772400" cy="4572000"/>
          </a:xfrm>
          <a:noFill/>
        </p:spPr>
        <p:txBody>
          <a:bodyPr>
            <a:normAutofit lnSpcReduction="10000"/>
          </a:bodyPr>
          <a:lstStyle/>
          <a:p>
            <a:pPr eaLnBrk="1" hangingPunct="1">
              <a:spcBef>
                <a:spcPct val="50000"/>
              </a:spcBef>
            </a:pPr>
            <a:r>
              <a:rPr lang="en-US" altLang="en-US" b="0" dirty="0" smtClean="0">
                <a:solidFill>
                  <a:srgbClr val="FF0000"/>
                </a:solidFill>
                <a:cs typeface="Arial" pitchFamily="34" charset="0"/>
              </a:rPr>
              <a:t>Large!</a:t>
            </a:r>
          </a:p>
          <a:p>
            <a:pPr eaLnBrk="1" hangingPunct="1">
              <a:spcBef>
                <a:spcPct val="50000"/>
              </a:spcBef>
            </a:pPr>
            <a:r>
              <a:rPr lang="en-US" altLang="en-US" b="0" dirty="0" smtClean="0">
                <a:solidFill>
                  <a:srgbClr val="FF0000"/>
                </a:solidFill>
                <a:cs typeface="Arial" pitchFamily="34" charset="0"/>
              </a:rPr>
              <a:t>Gases and liquids</a:t>
            </a:r>
          </a:p>
          <a:p>
            <a:pPr eaLnBrk="1" hangingPunct="1">
              <a:spcBef>
                <a:spcPct val="50000"/>
              </a:spcBef>
            </a:pPr>
            <a:r>
              <a:rPr lang="en-US" altLang="en-US" b="0" dirty="0" smtClean="0">
                <a:solidFill>
                  <a:srgbClr val="FF0000"/>
                </a:solidFill>
                <a:cs typeface="Arial" pitchFamily="34" charset="0"/>
              </a:rPr>
              <a:t>No solid surface</a:t>
            </a:r>
          </a:p>
          <a:p>
            <a:pPr eaLnBrk="1" hangingPunct="1">
              <a:spcBef>
                <a:spcPct val="50000"/>
              </a:spcBef>
            </a:pPr>
            <a:r>
              <a:rPr lang="en-US" altLang="en-US" b="0" dirty="0" smtClean="0">
                <a:solidFill>
                  <a:srgbClr val="FF0000"/>
                </a:solidFill>
                <a:cs typeface="Arial" pitchFamily="34" charset="0"/>
              </a:rPr>
              <a:t>May have a small solid core</a:t>
            </a:r>
          </a:p>
          <a:p>
            <a:pPr eaLnBrk="1" hangingPunct="1">
              <a:spcBef>
                <a:spcPct val="50000"/>
              </a:spcBef>
            </a:pPr>
            <a:r>
              <a:rPr lang="en-US" altLang="en-US" b="0" dirty="0" smtClean="0">
                <a:solidFill>
                  <a:srgbClr val="FF0000"/>
                </a:solidFill>
              </a:rPr>
              <a:t>Tumultuous atmospheres - rapid winds, large storms</a:t>
            </a:r>
          </a:p>
          <a:p>
            <a:pPr eaLnBrk="1" hangingPunct="1">
              <a:spcBef>
                <a:spcPct val="50000"/>
              </a:spcBef>
            </a:pPr>
            <a:r>
              <a:rPr lang="en-US" altLang="en-US" b="0" dirty="0" smtClean="0">
                <a:solidFill>
                  <a:srgbClr val="FF0000"/>
                </a:solidFill>
              </a:rPr>
              <a:t>Rotate relatively quickly</a:t>
            </a:r>
            <a:endParaRPr lang="en-US" altLang="en-US" b="0" dirty="0" smtClean="0">
              <a:solidFill>
                <a:srgbClr val="FF0000"/>
              </a:solidFill>
              <a:cs typeface="Arial" pitchFamily="34" charset="0"/>
            </a:endParaRPr>
          </a:p>
        </p:txBody>
      </p:sp>
      <p:sp>
        <p:nvSpPr>
          <p:cNvPr id="12294" name="Line 2058"/>
          <p:cNvSpPr>
            <a:spLocks noChangeShapeType="1"/>
          </p:cNvSpPr>
          <p:nvPr/>
        </p:nvSpPr>
        <p:spPr bwMode="auto">
          <a:xfrm>
            <a:off x="1600200" y="228600"/>
            <a:ext cx="304800" cy="3048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2295" name="Rectangle 2059"/>
          <p:cNvSpPr>
            <a:spLocks noChangeArrowheads="1"/>
          </p:cNvSpPr>
          <p:nvPr/>
        </p:nvSpPr>
        <p:spPr bwMode="auto">
          <a:xfrm>
            <a:off x="4953000" y="6461125"/>
            <a:ext cx="37639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b="1">
                <a:solidFill>
                  <a:schemeClr val="tx1"/>
                </a:solidFill>
                <a:latin typeface="Skia" charset="0"/>
              </a:defRPr>
            </a:lvl1pPr>
            <a:lvl2pPr marL="742950" indent="-285750">
              <a:spcBef>
                <a:spcPct val="20000"/>
              </a:spcBef>
              <a:buChar char="–"/>
              <a:defRPr sz="2400" b="1">
                <a:solidFill>
                  <a:schemeClr val="tx1"/>
                </a:solidFill>
                <a:latin typeface="Skia" charset="0"/>
              </a:defRPr>
            </a:lvl2pPr>
            <a:lvl3pPr marL="1143000" indent="-228600">
              <a:spcBef>
                <a:spcPct val="20000"/>
              </a:spcBef>
              <a:buChar char="•"/>
              <a:defRPr sz="2400" b="1">
                <a:solidFill>
                  <a:schemeClr val="tx1"/>
                </a:solidFill>
                <a:latin typeface="Skia" charset="0"/>
              </a:defRPr>
            </a:lvl3pPr>
            <a:lvl4pPr marL="1600200" indent="-228600">
              <a:spcBef>
                <a:spcPct val="20000"/>
              </a:spcBef>
              <a:buChar char="–"/>
              <a:defRPr sz="2400" b="1">
                <a:solidFill>
                  <a:schemeClr val="tx1"/>
                </a:solidFill>
                <a:latin typeface="Skia" charset="0"/>
              </a:defRPr>
            </a:lvl4pPr>
            <a:lvl5pPr marL="2057400" indent="-228600">
              <a:spcBef>
                <a:spcPct val="20000"/>
              </a:spcBef>
              <a:buChar char="»"/>
              <a:defRPr sz="2400" b="1">
                <a:solidFill>
                  <a:schemeClr val="tx1"/>
                </a:solidFill>
                <a:latin typeface="Skia" charset="0"/>
              </a:defRPr>
            </a:lvl5pPr>
            <a:lvl6pPr marL="2514600" indent="-228600" eaLnBrk="0" fontAlgn="base" hangingPunct="0">
              <a:spcBef>
                <a:spcPct val="20000"/>
              </a:spcBef>
              <a:spcAft>
                <a:spcPct val="0"/>
              </a:spcAft>
              <a:buChar char="»"/>
              <a:defRPr sz="2400" b="1">
                <a:solidFill>
                  <a:schemeClr val="tx1"/>
                </a:solidFill>
                <a:latin typeface="Skia" charset="0"/>
              </a:defRPr>
            </a:lvl6pPr>
            <a:lvl7pPr marL="2971800" indent="-228600" eaLnBrk="0" fontAlgn="base" hangingPunct="0">
              <a:spcBef>
                <a:spcPct val="20000"/>
              </a:spcBef>
              <a:spcAft>
                <a:spcPct val="0"/>
              </a:spcAft>
              <a:buChar char="»"/>
              <a:defRPr sz="2400" b="1">
                <a:solidFill>
                  <a:schemeClr val="tx1"/>
                </a:solidFill>
                <a:latin typeface="Skia" charset="0"/>
              </a:defRPr>
            </a:lvl7pPr>
            <a:lvl8pPr marL="3429000" indent="-228600" eaLnBrk="0" fontAlgn="base" hangingPunct="0">
              <a:spcBef>
                <a:spcPct val="20000"/>
              </a:spcBef>
              <a:spcAft>
                <a:spcPct val="0"/>
              </a:spcAft>
              <a:buChar char="»"/>
              <a:defRPr sz="2400" b="1">
                <a:solidFill>
                  <a:schemeClr val="tx1"/>
                </a:solidFill>
                <a:latin typeface="Skia" charset="0"/>
              </a:defRPr>
            </a:lvl8pPr>
            <a:lvl9pPr marL="3886200" indent="-228600" eaLnBrk="0" fontAlgn="base" hangingPunct="0">
              <a:spcBef>
                <a:spcPct val="20000"/>
              </a:spcBef>
              <a:spcAft>
                <a:spcPct val="0"/>
              </a:spcAft>
              <a:buChar char="»"/>
              <a:defRPr sz="2400" b="1">
                <a:solidFill>
                  <a:schemeClr val="tx1"/>
                </a:solidFill>
                <a:latin typeface="Skia" charset="0"/>
              </a:defRPr>
            </a:lvl9pPr>
          </a:lstStyle>
          <a:p>
            <a:pPr>
              <a:spcBef>
                <a:spcPct val="0"/>
              </a:spcBef>
              <a:buFontTx/>
              <a:buNone/>
            </a:pPr>
            <a:r>
              <a:rPr lang="en-US" altLang="en-US" sz="1000" b="0" dirty="0"/>
              <a:t>Image: Lunar and Planetary Laboratory: </a:t>
            </a:r>
          </a:p>
          <a:p>
            <a:pPr>
              <a:spcBef>
                <a:spcPct val="0"/>
              </a:spcBef>
              <a:buFontTx/>
              <a:buNone/>
            </a:pPr>
            <a:r>
              <a:rPr lang="en-US" altLang="en-US" sz="1000" b="0" dirty="0">
                <a:hlinkClick r:id="rId4"/>
              </a:rPr>
              <a:t>http://solarsystem.nasa.gov/multimedia/display.cfm?IM_ID=178</a:t>
            </a:r>
            <a:r>
              <a:rPr lang="en-US" altLang="en-US" sz="1000" b="0" dirty="0"/>
              <a:t> </a:t>
            </a:r>
          </a:p>
        </p:txBody>
      </p:sp>
    </p:spTree>
    <p:extLst>
      <p:ext uri="{BB962C8B-B14F-4D97-AF65-F5344CB8AC3E}">
        <p14:creationId xmlns:p14="http://schemas.microsoft.com/office/powerpoint/2010/main" val="628956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59064" cy="558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454369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1026" name="Picture 2" descr="C:\Users\jhill\Documents\Foldable Workshop\Seasons 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7012" y="436562"/>
            <a:ext cx="4669443" cy="642143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4800" y="2782669"/>
            <a:ext cx="1728358" cy="646331"/>
          </a:xfrm>
          <a:prstGeom prst="rect">
            <a:avLst/>
          </a:prstGeom>
          <a:noFill/>
        </p:spPr>
        <p:txBody>
          <a:bodyPr wrap="none" rtlCol="0">
            <a:spAutoFit/>
          </a:bodyPr>
          <a:lstStyle/>
          <a:p>
            <a:r>
              <a:rPr lang="en-US" sz="3600" b="1" dirty="0" smtClean="0"/>
              <a:t>Seasons</a:t>
            </a:r>
            <a:endParaRPr lang="en-US" sz="3600" b="1" dirty="0"/>
          </a:p>
        </p:txBody>
      </p:sp>
    </p:spTree>
    <p:extLst>
      <p:ext uri="{BB962C8B-B14F-4D97-AF65-F5344CB8AC3E}">
        <p14:creationId xmlns:p14="http://schemas.microsoft.com/office/powerpoint/2010/main" val="2470764806"/>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3843" y="274638"/>
            <a:ext cx="8229600" cy="533491"/>
          </a:xfrm>
        </p:spPr>
        <p:txBody>
          <a:bodyPr>
            <a:normAutofit fontScale="90000"/>
          </a:bodyPr>
          <a:lstStyle/>
          <a:p>
            <a:r>
              <a:rPr lang="en-US" dirty="0" smtClean="0"/>
              <a:t>Seasons</a:t>
            </a:r>
            <a:endParaRPr lang="en-US" dirty="0"/>
          </a:p>
        </p:txBody>
      </p:sp>
      <p:pic>
        <p:nvPicPr>
          <p:cNvPr id="4" name="Picture 3"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209800" y="1248451"/>
            <a:ext cx="2438400" cy="1828800"/>
          </a:xfrm>
          <a:prstGeom prst="rect">
            <a:avLst/>
          </a:prstGeom>
        </p:spPr>
      </p:pic>
      <p:pic>
        <p:nvPicPr>
          <p:cNvPr id="5" name="Picture 4"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34636" y="3886200"/>
            <a:ext cx="2438400" cy="1828800"/>
          </a:xfrm>
          <a:prstGeom prst="rect">
            <a:avLst/>
          </a:prstGeom>
        </p:spPr>
      </p:pic>
      <p:pic>
        <p:nvPicPr>
          <p:cNvPr id="6" name="Picture 5"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209800" y="3914734"/>
            <a:ext cx="2438400" cy="1828800"/>
          </a:xfrm>
          <a:prstGeom prst="rect">
            <a:avLst/>
          </a:prstGeom>
        </p:spPr>
      </p:pic>
      <p:sp>
        <p:nvSpPr>
          <p:cNvPr id="7" name="TextBox 6"/>
          <p:cNvSpPr txBox="1"/>
          <p:nvPr/>
        </p:nvSpPr>
        <p:spPr>
          <a:xfrm>
            <a:off x="6337053" y="1950184"/>
            <a:ext cx="2923572" cy="1631216"/>
          </a:xfrm>
          <a:prstGeom prst="rect">
            <a:avLst/>
          </a:prstGeom>
          <a:noFill/>
        </p:spPr>
        <p:txBody>
          <a:bodyPr wrap="square" rtlCol="0">
            <a:spAutoFit/>
          </a:bodyPr>
          <a:lstStyle/>
          <a:p>
            <a:pPr algn="ctr"/>
            <a:r>
              <a:rPr lang="en-US" sz="2000" b="1" u="sng" dirty="0" smtClean="0"/>
              <a:t>Outside Doors</a:t>
            </a:r>
          </a:p>
          <a:p>
            <a:pPr algn="ctr"/>
            <a:r>
              <a:rPr lang="en-US" sz="2000" dirty="0" smtClean="0"/>
              <a:t>Winter</a:t>
            </a:r>
          </a:p>
          <a:p>
            <a:pPr algn="ctr"/>
            <a:r>
              <a:rPr lang="en-US" sz="2000" dirty="0" smtClean="0"/>
              <a:t>Spring</a:t>
            </a:r>
          </a:p>
          <a:p>
            <a:pPr algn="ctr"/>
            <a:r>
              <a:rPr lang="en-US" sz="2000" dirty="0" smtClean="0"/>
              <a:t>Summer</a:t>
            </a:r>
          </a:p>
          <a:p>
            <a:pPr algn="ctr"/>
            <a:r>
              <a:rPr lang="en-US" sz="2000" dirty="0" smtClean="0"/>
              <a:t>Fall</a:t>
            </a:r>
            <a:endParaRPr lang="en-US" sz="2000" dirty="0"/>
          </a:p>
        </p:txBody>
      </p:sp>
      <p:sp>
        <p:nvSpPr>
          <p:cNvPr id="9" name="TextBox 8"/>
          <p:cNvSpPr txBox="1"/>
          <p:nvPr/>
        </p:nvSpPr>
        <p:spPr>
          <a:xfrm>
            <a:off x="3886200" y="1066800"/>
            <a:ext cx="3065311" cy="2308324"/>
          </a:xfrm>
          <a:prstGeom prst="rect">
            <a:avLst/>
          </a:prstGeom>
          <a:noFill/>
        </p:spPr>
        <p:txBody>
          <a:bodyPr wrap="square" rtlCol="0">
            <a:spAutoFit/>
          </a:bodyPr>
          <a:lstStyle/>
          <a:p>
            <a:pPr algn="ctr"/>
            <a:r>
              <a:rPr lang="en-US" sz="2400" b="1" u="sng" dirty="0" smtClean="0"/>
              <a:t>Inside</a:t>
            </a:r>
          </a:p>
          <a:p>
            <a:pPr algn="ctr"/>
            <a:r>
              <a:rPr lang="en-US" sz="2000" dirty="0" smtClean="0"/>
              <a:t>North Star</a:t>
            </a:r>
          </a:p>
          <a:p>
            <a:pPr algn="ctr"/>
            <a:r>
              <a:rPr lang="en-US" sz="2000" dirty="0" smtClean="0"/>
              <a:t>Months</a:t>
            </a:r>
          </a:p>
          <a:p>
            <a:pPr algn="ctr"/>
            <a:r>
              <a:rPr lang="en-US" sz="2000" dirty="0" smtClean="0"/>
              <a:t>Seasons</a:t>
            </a:r>
          </a:p>
          <a:p>
            <a:pPr algn="ctr"/>
            <a:r>
              <a:rPr lang="en-US" sz="2000" dirty="0" smtClean="0"/>
              <a:t>Equinox</a:t>
            </a:r>
          </a:p>
          <a:p>
            <a:pPr algn="ctr"/>
            <a:r>
              <a:rPr lang="en-US" sz="2000" dirty="0" smtClean="0"/>
              <a:t>Solstice</a:t>
            </a:r>
          </a:p>
          <a:p>
            <a:pPr algn="ctr"/>
            <a:endParaRPr lang="en-US" sz="2000" dirty="0"/>
          </a:p>
        </p:txBody>
      </p:sp>
      <p:sp>
        <p:nvSpPr>
          <p:cNvPr id="10" name="TextBox 9"/>
          <p:cNvSpPr txBox="1"/>
          <p:nvPr/>
        </p:nvSpPr>
        <p:spPr>
          <a:xfrm>
            <a:off x="440092" y="6212583"/>
            <a:ext cx="1475089" cy="461665"/>
          </a:xfrm>
          <a:prstGeom prst="rect">
            <a:avLst/>
          </a:prstGeom>
          <a:noFill/>
        </p:spPr>
        <p:txBody>
          <a:bodyPr wrap="square" rtlCol="0">
            <a:spAutoFit/>
          </a:bodyPr>
          <a:lstStyle/>
          <a:p>
            <a:pPr algn="ctr"/>
            <a:r>
              <a:rPr lang="en-US" sz="2400" b="1" dirty="0" smtClean="0"/>
              <a:t>Sailboat</a:t>
            </a:r>
            <a:endParaRPr lang="en-US" sz="2400" b="1" dirty="0"/>
          </a:p>
        </p:txBody>
      </p:sp>
      <p:sp>
        <p:nvSpPr>
          <p:cNvPr id="11" name="TextBox 10"/>
          <p:cNvSpPr txBox="1"/>
          <p:nvPr/>
        </p:nvSpPr>
        <p:spPr>
          <a:xfrm>
            <a:off x="2691455" y="6207661"/>
            <a:ext cx="1475089" cy="461665"/>
          </a:xfrm>
          <a:prstGeom prst="rect">
            <a:avLst/>
          </a:prstGeom>
          <a:noFill/>
        </p:spPr>
        <p:txBody>
          <a:bodyPr wrap="square" rtlCol="0">
            <a:spAutoFit/>
          </a:bodyPr>
          <a:lstStyle/>
          <a:p>
            <a:pPr algn="ctr"/>
            <a:r>
              <a:rPr lang="en-US" sz="2400" b="1" dirty="0" smtClean="0"/>
              <a:t>House</a:t>
            </a:r>
            <a:endParaRPr lang="en-US" sz="2400" b="1" dirty="0"/>
          </a:p>
        </p:txBody>
      </p:sp>
      <p:pic>
        <p:nvPicPr>
          <p:cNvPr id="12" name="Picture 11" descr="photo 3.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4315691" y="3914734"/>
            <a:ext cx="2438400" cy="1828800"/>
          </a:xfrm>
          <a:prstGeom prst="rect">
            <a:avLst/>
          </a:prstGeom>
        </p:spPr>
      </p:pic>
      <p:sp>
        <p:nvSpPr>
          <p:cNvPr id="14" name="TextBox 13"/>
          <p:cNvSpPr txBox="1"/>
          <p:nvPr/>
        </p:nvSpPr>
        <p:spPr>
          <a:xfrm>
            <a:off x="4419600" y="6111228"/>
            <a:ext cx="2289254" cy="738664"/>
          </a:xfrm>
          <a:prstGeom prst="rect">
            <a:avLst/>
          </a:prstGeom>
          <a:noFill/>
        </p:spPr>
        <p:txBody>
          <a:bodyPr wrap="square" rtlCol="0">
            <a:spAutoFit/>
          </a:bodyPr>
          <a:lstStyle/>
          <a:p>
            <a:pPr algn="ctr"/>
            <a:r>
              <a:rPr lang="en-US" sz="2400" b="1" dirty="0" smtClean="0"/>
              <a:t>Hat</a:t>
            </a:r>
          </a:p>
          <a:p>
            <a:pPr algn="ctr"/>
            <a:r>
              <a:rPr lang="en-US" b="1" dirty="0" smtClean="0"/>
              <a:t>(Cut off bottom)</a:t>
            </a:r>
            <a:endParaRPr lang="en-US" b="1" dirty="0"/>
          </a:p>
        </p:txBody>
      </p:sp>
      <p:sp>
        <p:nvSpPr>
          <p:cNvPr id="15" name="TextBox 14"/>
          <p:cNvSpPr txBox="1"/>
          <p:nvPr/>
        </p:nvSpPr>
        <p:spPr>
          <a:xfrm>
            <a:off x="6654212" y="6069161"/>
            <a:ext cx="2289254" cy="707886"/>
          </a:xfrm>
          <a:prstGeom prst="rect">
            <a:avLst/>
          </a:prstGeom>
          <a:noFill/>
        </p:spPr>
        <p:txBody>
          <a:bodyPr wrap="square" rtlCol="0">
            <a:spAutoFit/>
          </a:bodyPr>
          <a:lstStyle/>
          <a:p>
            <a:pPr algn="ctr"/>
            <a:r>
              <a:rPr lang="en-US" sz="2000" b="1" dirty="0" smtClean="0"/>
              <a:t>Pull 4 corners</a:t>
            </a:r>
          </a:p>
          <a:p>
            <a:pPr algn="ctr"/>
            <a:r>
              <a:rPr lang="en-US" sz="2000" b="1" dirty="0"/>
              <a:t>t</a:t>
            </a:r>
            <a:r>
              <a:rPr lang="en-US" sz="2000" b="1" dirty="0" smtClean="0"/>
              <a:t>o the middle</a:t>
            </a:r>
            <a:endParaRPr lang="en-US" sz="1600" b="1" dirty="0"/>
          </a:p>
        </p:txBody>
      </p:sp>
      <p:sp>
        <p:nvSpPr>
          <p:cNvPr id="13" name="TextBox 12"/>
          <p:cNvSpPr txBox="1"/>
          <p:nvPr/>
        </p:nvSpPr>
        <p:spPr>
          <a:xfrm>
            <a:off x="2539054" y="5481935"/>
            <a:ext cx="1475089" cy="461665"/>
          </a:xfrm>
          <a:prstGeom prst="rect">
            <a:avLst/>
          </a:prstGeom>
          <a:noFill/>
        </p:spPr>
        <p:txBody>
          <a:bodyPr wrap="square" rtlCol="0">
            <a:spAutoFit/>
          </a:bodyPr>
          <a:lstStyle/>
          <a:p>
            <a:pPr algn="ctr"/>
            <a:r>
              <a:rPr lang="en-US" sz="2400" b="1" dirty="0" smtClean="0"/>
              <a:t>House</a:t>
            </a:r>
            <a:endParaRPr lang="en-US" sz="2400" b="1" dirty="0"/>
          </a:p>
        </p:txBody>
      </p:sp>
      <p:pic>
        <p:nvPicPr>
          <p:cNvPr id="3074" name="Picture 2" descr="C:\Users\jhill\Downloads\Attachments_20141129\IMG_301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6340847" y="3902449"/>
            <a:ext cx="2506917" cy="1880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838819"/>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943" y="304800"/>
            <a:ext cx="862679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4679" y="76200"/>
            <a:ext cx="9040295" cy="1015663"/>
          </a:xfrm>
          <a:prstGeom prst="rect">
            <a:avLst/>
          </a:prstGeom>
          <a:noFill/>
        </p:spPr>
        <p:txBody>
          <a:bodyPr wrap="none" rtlCol="0">
            <a:spAutoFit/>
          </a:bodyPr>
          <a:lstStyle/>
          <a:p>
            <a:r>
              <a:rPr lang="en-US" sz="2000" b="1" dirty="0" smtClean="0"/>
              <a:t>Grade 4 – 4.8c : collect and analyze data to identify sequences and predict patterns </a:t>
            </a:r>
          </a:p>
          <a:p>
            <a:r>
              <a:rPr lang="en-US" sz="2000" b="1" dirty="0" smtClean="0"/>
              <a:t>of change in shadows, tides, </a:t>
            </a:r>
            <a:r>
              <a:rPr lang="en-US" sz="2000" b="1" dirty="0" smtClean="0">
                <a:solidFill>
                  <a:srgbClr val="FF0000"/>
                </a:solidFill>
              </a:rPr>
              <a:t>seasons, </a:t>
            </a:r>
            <a:r>
              <a:rPr lang="en-US" sz="2000" b="1" dirty="0" smtClean="0"/>
              <a:t>&amp; the observable appearance of the Moon </a:t>
            </a:r>
          </a:p>
          <a:p>
            <a:r>
              <a:rPr lang="en-US" sz="2000" b="1" dirty="0" smtClean="0"/>
              <a:t>over time.</a:t>
            </a:r>
            <a:endParaRPr lang="en-US" sz="2000" b="1" dirty="0"/>
          </a:p>
        </p:txBody>
      </p:sp>
      <p:sp>
        <p:nvSpPr>
          <p:cNvPr id="2" name="TextBox 1"/>
          <p:cNvSpPr txBox="1"/>
          <p:nvPr/>
        </p:nvSpPr>
        <p:spPr>
          <a:xfrm>
            <a:off x="228600" y="5029200"/>
            <a:ext cx="2019464" cy="1754326"/>
          </a:xfrm>
          <a:prstGeom prst="rect">
            <a:avLst/>
          </a:prstGeom>
          <a:noFill/>
        </p:spPr>
        <p:txBody>
          <a:bodyPr wrap="none" rtlCol="0">
            <a:spAutoFit/>
          </a:bodyPr>
          <a:lstStyle/>
          <a:p>
            <a:r>
              <a:rPr lang="en-US" b="1" u="sng" dirty="0" smtClean="0"/>
              <a:t>5 Steps</a:t>
            </a:r>
          </a:p>
          <a:p>
            <a:pPr marL="342900" indent="-342900">
              <a:buAutoNum type="arabicPeriod"/>
            </a:pPr>
            <a:r>
              <a:rPr lang="en-US" b="1" dirty="0" smtClean="0"/>
              <a:t>Sun</a:t>
            </a:r>
          </a:p>
          <a:p>
            <a:pPr marL="342900" indent="-342900">
              <a:buAutoNum type="arabicPeriod"/>
            </a:pPr>
            <a:r>
              <a:rPr lang="en-US" b="1" dirty="0" smtClean="0"/>
              <a:t>Arrows</a:t>
            </a:r>
          </a:p>
          <a:p>
            <a:pPr marL="342900" indent="-342900">
              <a:buAutoNum type="arabicPeriod"/>
            </a:pPr>
            <a:r>
              <a:rPr lang="en-US" b="1" dirty="0" smtClean="0"/>
              <a:t>Axis/North Star</a:t>
            </a:r>
          </a:p>
          <a:p>
            <a:pPr marL="342900" indent="-342900">
              <a:buAutoNum type="arabicPeriod"/>
            </a:pPr>
            <a:r>
              <a:rPr lang="en-US" b="1" dirty="0" smtClean="0"/>
              <a:t>Seasons</a:t>
            </a:r>
          </a:p>
          <a:p>
            <a:pPr marL="342900" indent="-342900">
              <a:buAutoNum type="arabicPeriod"/>
            </a:pPr>
            <a:r>
              <a:rPr lang="en-US" b="1" dirty="0" smtClean="0"/>
              <a:t>Dates</a:t>
            </a:r>
            <a:endParaRPr lang="en-US" b="1" dirty="0"/>
          </a:p>
        </p:txBody>
      </p:sp>
      <p:sp>
        <p:nvSpPr>
          <p:cNvPr id="3" name="5-Point Star 2"/>
          <p:cNvSpPr/>
          <p:nvPr/>
        </p:nvSpPr>
        <p:spPr>
          <a:xfrm>
            <a:off x="8404913" y="584031"/>
            <a:ext cx="660223" cy="584537"/>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7251529" y="722531"/>
            <a:ext cx="1181093" cy="369332"/>
          </a:xfrm>
          <a:prstGeom prst="rect">
            <a:avLst/>
          </a:prstGeom>
          <a:noFill/>
        </p:spPr>
        <p:txBody>
          <a:bodyPr wrap="none" rtlCol="0">
            <a:spAutoFit/>
          </a:bodyPr>
          <a:lstStyle/>
          <a:p>
            <a:r>
              <a:rPr lang="en-US" b="1" dirty="0" smtClean="0"/>
              <a:t>North Star</a:t>
            </a:r>
            <a:endParaRPr lang="en-US" b="1" dirty="0"/>
          </a:p>
        </p:txBody>
      </p:sp>
      <p:sp>
        <p:nvSpPr>
          <p:cNvPr id="6" name="TextBox 5"/>
          <p:cNvSpPr txBox="1"/>
          <p:nvPr/>
        </p:nvSpPr>
        <p:spPr>
          <a:xfrm>
            <a:off x="7749219" y="4355068"/>
            <a:ext cx="885179" cy="369332"/>
          </a:xfrm>
          <a:prstGeom prst="rect">
            <a:avLst/>
          </a:prstGeom>
          <a:noFill/>
        </p:spPr>
        <p:txBody>
          <a:bodyPr wrap="none" rtlCol="0">
            <a:spAutoFit/>
          </a:bodyPr>
          <a:lstStyle/>
          <a:p>
            <a:r>
              <a:rPr lang="en-US" b="1" dirty="0" smtClean="0"/>
              <a:t>Dec. 21</a:t>
            </a:r>
            <a:endParaRPr lang="en-US" b="1" dirty="0"/>
          </a:p>
        </p:txBody>
      </p:sp>
      <p:sp>
        <p:nvSpPr>
          <p:cNvPr id="8" name="TextBox 7"/>
          <p:cNvSpPr txBox="1"/>
          <p:nvPr/>
        </p:nvSpPr>
        <p:spPr>
          <a:xfrm>
            <a:off x="2819400" y="762000"/>
            <a:ext cx="1085490" cy="369332"/>
          </a:xfrm>
          <a:prstGeom prst="rect">
            <a:avLst/>
          </a:prstGeom>
          <a:noFill/>
        </p:spPr>
        <p:txBody>
          <a:bodyPr wrap="none" rtlCol="0">
            <a:spAutoFit/>
          </a:bodyPr>
          <a:lstStyle/>
          <a:p>
            <a:r>
              <a:rPr lang="en-US" b="1" dirty="0" smtClean="0"/>
              <a:t>March 21</a:t>
            </a:r>
            <a:endParaRPr lang="en-US" b="1" dirty="0"/>
          </a:p>
        </p:txBody>
      </p:sp>
      <p:sp>
        <p:nvSpPr>
          <p:cNvPr id="9" name="TextBox 8"/>
          <p:cNvSpPr txBox="1"/>
          <p:nvPr/>
        </p:nvSpPr>
        <p:spPr>
          <a:xfrm>
            <a:off x="110632" y="4507468"/>
            <a:ext cx="910827" cy="369332"/>
          </a:xfrm>
          <a:prstGeom prst="rect">
            <a:avLst/>
          </a:prstGeom>
          <a:noFill/>
        </p:spPr>
        <p:txBody>
          <a:bodyPr wrap="none" rtlCol="0">
            <a:spAutoFit/>
          </a:bodyPr>
          <a:lstStyle/>
          <a:p>
            <a:r>
              <a:rPr lang="en-US" b="1" dirty="0" smtClean="0"/>
              <a:t>June 21</a:t>
            </a:r>
            <a:endParaRPr lang="en-US" b="1" dirty="0"/>
          </a:p>
        </p:txBody>
      </p:sp>
      <p:sp>
        <p:nvSpPr>
          <p:cNvPr id="10" name="TextBox 9"/>
          <p:cNvSpPr txBox="1"/>
          <p:nvPr/>
        </p:nvSpPr>
        <p:spPr>
          <a:xfrm>
            <a:off x="4953000" y="6324600"/>
            <a:ext cx="959622" cy="369332"/>
          </a:xfrm>
          <a:prstGeom prst="rect">
            <a:avLst/>
          </a:prstGeom>
          <a:noFill/>
        </p:spPr>
        <p:txBody>
          <a:bodyPr wrap="none" rtlCol="0">
            <a:spAutoFit/>
          </a:bodyPr>
          <a:lstStyle/>
          <a:p>
            <a:r>
              <a:rPr lang="en-US" b="1" dirty="0" smtClean="0"/>
              <a:t>Sept. 21</a:t>
            </a:r>
            <a:endParaRPr lang="en-US" b="1" dirty="0"/>
          </a:p>
        </p:txBody>
      </p:sp>
      <p:sp>
        <p:nvSpPr>
          <p:cNvPr id="11" name="Right Arrow 10"/>
          <p:cNvSpPr/>
          <p:nvPr/>
        </p:nvSpPr>
        <p:spPr>
          <a:xfrm rot="2498688">
            <a:off x="2248064" y="5181600"/>
            <a:ext cx="418936"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Arrow 12"/>
          <p:cNvSpPr/>
          <p:nvPr/>
        </p:nvSpPr>
        <p:spPr>
          <a:xfrm rot="8918307">
            <a:off x="2228899" y="2041284"/>
            <a:ext cx="418936"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ight Arrow 13"/>
          <p:cNvSpPr/>
          <p:nvPr/>
        </p:nvSpPr>
        <p:spPr>
          <a:xfrm rot="19734323">
            <a:off x="6048734" y="5242242"/>
            <a:ext cx="418936"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ight Arrow 14"/>
          <p:cNvSpPr/>
          <p:nvPr/>
        </p:nvSpPr>
        <p:spPr>
          <a:xfrm rot="13350083">
            <a:off x="6266842" y="2093248"/>
            <a:ext cx="418936" cy="214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7068466" y="5150484"/>
            <a:ext cx="1547218" cy="1508105"/>
          </a:xfrm>
          <a:prstGeom prst="rect">
            <a:avLst/>
          </a:prstGeom>
          <a:noFill/>
        </p:spPr>
        <p:txBody>
          <a:bodyPr wrap="none" rtlCol="0">
            <a:spAutoFit/>
          </a:bodyPr>
          <a:lstStyle/>
          <a:p>
            <a:r>
              <a:rPr lang="en-US" sz="2000" b="1" u="sng" dirty="0" smtClean="0"/>
              <a:t>Seasons </a:t>
            </a:r>
          </a:p>
          <a:p>
            <a:r>
              <a:rPr lang="en-US" dirty="0" smtClean="0"/>
              <a:t>We – Winter</a:t>
            </a:r>
          </a:p>
          <a:p>
            <a:r>
              <a:rPr lang="en-US" dirty="0" smtClean="0"/>
              <a:t>Smell – Spring</a:t>
            </a:r>
          </a:p>
          <a:p>
            <a:r>
              <a:rPr lang="en-US" dirty="0" smtClean="0"/>
              <a:t>Sun – Summer</a:t>
            </a:r>
          </a:p>
          <a:p>
            <a:r>
              <a:rPr lang="en-US" dirty="0" smtClean="0"/>
              <a:t>Flowers - Fall</a:t>
            </a:r>
          </a:p>
        </p:txBody>
      </p:sp>
    </p:spTree>
    <p:extLst>
      <p:ext uri="{BB962C8B-B14F-4D97-AF65-F5344CB8AC3E}">
        <p14:creationId xmlns:p14="http://schemas.microsoft.com/office/powerpoint/2010/main" val="84555321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4" descr="http://www.mrcrandall.com/terms/revolve_files/image0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14400"/>
            <a:ext cx="9525001"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8234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56708" name="Picture 4" descr="B02_03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319" y="1004734"/>
            <a:ext cx="6975319" cy="4634066"/>
          </a:xfrm>
          <a:prstGeom prst="rect">
            <a:avLst/>
          </a:prstGeom>
          <a:noFill/>
          <a:extLst>
            <a:ext uri="{909E8E84-426E-40dd-AFC4-6F175D3DCCD1}">
              <a14:hiddenFill xmlns:a14="http://schemas.microsoft.com/office/drawing/2010/main">
                <a:solidFill>
                  <a:srgbClr val="FFFFFF"/>
                </a:solidFill>
              </a14:hiddenFill>
            </a:ext>
          </a:extLst>
        </p:spPr>
      </p:pic>
      <p:sp>
        <p:nvSpPr>
          <p:cNvPr id="456709" name="Text Box 5"/>
          <p:cNvSpPr txBox="1">
            <a:spLocks noChangeArrowheads="1"/>
          </p:cNvSpPr>
          <p:nvPr/>
        </p:nvSpPr>
        <p:spPr bwMode="auto">
          <a:xfrm>
            <a:off x="1905000" y="6172200"/>
            <a:ext cx="43831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solidFill>
                  <a:srgbClr val="FF0000"/>
                </a:solidFill>
                <a:latin typeface="Tahoma" pitchFamily="34" charset="0"/>
              </a:rPr>
              <a:t>More daylight hours, more direct sunlight</a:t>
            </a:r>
          </a:p>
        </p:txBody>
      </p:sp>
      <p:sp>
        <p:nvSpPr>
          <p:cNvPr id="456711" name="Rectangle 7"/>
          <p:cNvSpPr>
            <a:spLocks noGrp="1" noChangeArrowheads="1"/>
          </p:cNvSpPr>
          <p:nvPr>
            <p:ph type="title"/>
          </p:nvPr>
        </p:nvSpPr>
        <p:spPr>
          <a:noFill/>
          <a:ln/>
        </p:spPr>
        <p:txBody>
          <a:bodyPr/>
          <a:lstStyle/>
          <a:p>
            <a:r>
              <a:rPr lang="en-US" altLang="en-US" dirty="0">
                <a:solidFill>
                  <a:srgbClr val="FF0000"/>
                </a:solidFill>
              </a:rPr>
              <a:t>Northern Hemisphere </a:t>
            </a:r>
            <a:r>
              <a:rPr lang="en-US" altLang="en-US" b="1" dirty="0">
                <a:solidFill>
                  <a:srgbClr val="FF0000"/>
                </a:solidFill>
              </a:rPr>
              <a:t>Summer</a:t>
            </a:r>
          </a:p>
        </p:txBody>
      </p:sp>
      <p:sp>
        <p:nvSpPr>
          <p:cNvPr id="456713" name="Rectangle 9"/>
          <p:cNvSpPr>
            <a:spLocks noChangeArrowheads="1"/>
          </p:cNvSpPr>
          <p:nvPr/>
        </p:nvSpPr>
        <p:spPr bwMode="auto">
          <a:xfrm>
            <a:off x="8382000" y="1295400"/>
            <a:ext cx="762000" cy="1143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pic>
        <p:nvPicPr>
          <p:cNvPr id="456712" name="Picture 8" descr="seasons1"/>
          <p:cNvPicPr>
            <a:picLocks noChangeAspect="1" noChangeArrowheads="1"/>
          </p:cNvPicPr>
          <p:nvPr/>
        </p:nvPicPr>
        <p:blipFill>
          <a:blip r:embed="rId3" cstate="print">
            <a:extLst>
              <a:ext uri="{28A0092B-C50C-407E-A947-70E740481C1C}">
                <a14:useLocalDpi xmlns:a14="http://schemas.microsoft.com/office/drawing/2010/main" val="0"/>
              </a:ext>
            </a:extLst>
          </a:blip>
          <a:srcRect t="13351" b="20027"/>
          <a:stretch>
            <a:fillRect/>
          </a:stretch>
        </p:blipFill>
        <p:spPr bwMode="auto">
          <a:xfrm>
            <a:off x="5715000" y="1143000"/>
            <a:ext cx="3429000" cy="1711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284151"/>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55687" name="Picture 7" descr="B02_03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66800"/>
            <a:ext cx="7315200" cy="4865688"/>
          </a:xfrm>
          <a:prstGeom prst="rect">
            <a:avLst/>
          </a:prstGeom>
          <a:noFill/>
          <a:extLst>
            <a:ext uri="{909E8E84-426E-40dd-AFC4-6F175D3DCCD1}">
              <a14:hiddenFill xmlns:a14="http://schemas.microsoft.com/office/drawing/2010/main">
                <a:solidFill>
                  <a:srgbClr val="FFFFFF"/>
                </a:solidFill>
              </a14:hiddenFill>
            </a:ext>
          </a:extLst>
        </p:spPr>
      </p:pic>
      <p:sp>
        <p:nvSpPr>
          <p:cNvPr id="455690" name="Text Box 10"/>
          <p:cNvSpPr txBox="1">
            <a:spLocks noChangeArrowheads="1"/>
          </p:cNvSpPr>
          <p:nvPr/>
        </p:nvSpPr>
        <p:spPr bwMode="auto">
          <a:xfrm>
            <a:off x="1905000" y="6172200"/>
            <a:ext cx="434651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0" dirty="0">
                <a:solidFill>
                  <a:srgbClr val="FF0000"/>
                </a:solidFill>
                <a:latin typeface="Tahoma" pitchFamily="34" charset="0"/>
              </a:rPr>
              <a:t>Fewer daylight hours, less direct sunlight</a:t>
            </a:r>
          </a:p>
        </p:txBody>
      </p:sp>
      <p:sp>
        <p:nvSpPr>
          <p:cNvPr id="455692" name="Rectangle 12"/>
          <p:cNvSpPr>
            <a:spLocks noGrp="1" noChangeArrowheads="1"/>
          </p:cNvSpPr>
          <p:nvPr>
            <p:ph type="title"/>
          </p:nvPr>
        </p:nvSpPr>
        <p:spPr>
          <a:noFill/>
          <a:ln/>
        </p:spPr>
        <p:txBody>
          <a:bodyPr/>
          <a:lstStyle/>
          <a:p>
            <a:r>
              <a:rPr lang="en-US" altLang="en-US" dirty="0">
                <a:solidFill>
                  <a:srgbClr val="FF0000"/>
                </a:solidFill>
              </a:rPr>
              <a:t>Northern Hemisphere </a:t>
            </a:r>
            <a:r>
              <a:rPr lang="en-US" altLang="en-US" b="1" dirty="0">
                <a:solidFill>
                  <a:srgbClr val="FF0000"/>
                </a:solidFill>
              </a:rPr>
              <a:t>Winter</a:t>
            </a:r>
          </a:p>
        </p:txBody>
      </p:sp>
      <p:pic>
        <p:nvPicPr>
          <p:cNvPr id="455693" name="Picture 13" descr="seasons1"/>
          <p:cNvPicPr>
            <a:picLocks noChangeAspect="1" noChangeArrowheads="1"/>
          </p:cNvPicPr>
          <p:nvPr/>
        </p:nvPicPr>
        <p:blipFill>
          <a:blip r:embed="rId3" cstate="print">
            <a:extLst>
              <a:ext uri="{28A0092B-C50C-407E-A947-70E740481C1C}">
                <a14:useLocalDpi xmlns:a14="http://schemas.microsoft.com/office/drawing/2010/main" val="0"/>
              </a:ext>
            </a:extLst>
          </a:blip>
          <a:srcRect t="13351" b="20027"/>
          <a:stretch>
            <a:fillRect/>
          </a:stretch>
        </p:blipFill>
        <p:spPr bwMode="auto">
          <a:xfrm>
            <a:off x="5715000" y="1143000"/>
            <a:ext cx="3429000" cy="1711325"/>
          </a:xfrm>
          <a:prstGeom prst="rect">
            <a:avLst/>
          </a:prstGeom>
          <a:noFill/>
          <a:extLst>
            <a:ext uri="{909E8E84-426E-40dd-AFC4-6F175D3DCCD1}">
              <a14:hiddenFill xmlns:a14="http://schemas.microsoft.com/office/drawing/2010/main">
                <a:solidFill>
                  <a:srgbClr val="FFFFFF"/>
                </a:solidFill>
              </a14:hiddenFill>
            </a:ext>
          </a:extLst>
        </p:spPr>
      </p:pic>
      <p:sp>
        <p:nvSpPr>
          <p:cNvPr id="455694" name="Rectangle 14"/>
          <p:cNvSpPr>
            <a:spLocks noChangeArrowheads="1"/>
          </p:cNvSpPr>
          <p:nvPr/>
        </p:nvSpPr>
        <p:spPr bwMode="auto">
          <a:xfrm>
            <a:off x="5791200" y="1524000"/>
            <a:ext cx="838200" cy="11430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45828290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5" descr="http://www.kidsgeo.com/images/earth-terminato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 y="-27709"/>
            <a:ext cx="6934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98647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p:cNvSpPr>
            <a:spLocks noGrp="1" noChangeArrowheads="1"/>
          </p:cNvSpPr>
          <p:nvPr>
            <p:ph type="title"/>
          </p:nvPr>
        </p:nvSpPr>
        <p:spPr/>
        <p:txBody>
          <a:bodyPr>
            <a:normAutofit fontScale="90000"/>
          </a:bodyPr>
          <a:lstStyle/>
          <a:p>
            <a:r>
              <a:rPr lang="en-US" altLang="en-US" dirty="0"/>
              <a:t>Height of Sun for 50 </a:t>
            </a:r>
            <a:r>
              <a:rPr lang="en-US" altLang="en-US" dirty="0" smtClean="0"/>
              <a:t>degree </a:t>
            </a:r>
            <a:r>
              <a:rPr lang="en-US" altLang="en-US" dirty="0"/>
              <a:t>N latitude</a:t>
            </a:r>
          </a:p>
        </p:txBody>
      </p:sp>
      <p:pic>
        <p:nvPicPr>
          <p:cNvPr id="458755" name="Picture 3" descr="sunangle50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0"/>
            <a:ext cx="6705600" cy="450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766860"/>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r>
              <a:rPr lang="en-US" altLang="en-US" dirty="0"/>
              <a:t>Other Observations</a:t>
            </a:r>
          </a:p>
        </p:txBody>
      </p:sp>
      <p:pic>
        <p:nvPicPr>
          <p:cNvPr id="442373" name="Picture 5" descr="Path of the Sun in the Northern Hemisphe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543800"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73203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SSUNPA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2531" name="Text Box 3"/>
          <p:cNvSpPr txBox="1">
            <a:spLocks noChangeArrowheads="1"/>
          </p:cNvSpPr>
          <p:nvPr/>
        </p:nvSpPr>
        <p:spPr bwMode="auto">
          <a:xfrm>
            <a:off x="2667000" y="3276600"/>
            <a:ext cx="1250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0 degrees</a:t>
            </a:r>
          </a:p>
        </p:txBody>
      </p:sp>
      <p:sp>
        <p:nvSpPr>
          <p:cNvPr id="22532" name="Text Box 4"/>
          <p:cNvSpPr txBox="1">
            <a:spLocks noChangeArrowheads="1"/>
          </p:cNvSpPr>
          <p:nvPr/>
        </p:nvSpPr>
        <p:spPr bwMode="auto">
          <a:xfrm>
            <a:off x="3346450" y="1905000"/>
            <a:ext cx="1377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60 degrees</a:t>
            </a:r>
          </a:p>
        </p:txBody>
      </p:sp>
      <p:sp>
        <p:nvSpPr>
          <p:cNvPr id="22533" name="Text Box 5"/>
          <p:cNvSpPr txBox="1">
            <a:spLocks noChangeArrowheads="1"/>
          </p:cNvSpPr>
          <p:nvPr/>
        </p:nvSpPr>
        <p:spPr bwMode="auto">
          <a:xfrm>
            <a:off x="3962400" y="838200"/>
            <a:ext cx="1377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90 degrees</a:t>
            </a:r>
          </a:p>
        </p:txBody>
      </p:sp>
      <p:sp>
        <p:nvSpPr>
          <p:cNvPr id="22535" name="Text Box 7"/>
          <p:cNvSpPr txBox="1">
            <a:spLocks noChangeArrowheads="1"/>
          </p:cNvSpPr>
          <p:nvPr/>
        </p:nvSpPr>
        <p:spPr bwMode="auto">
          <a:xfrm>
            <a:off x="3041650" y="2590800"/>
            <a:ext cx="1377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dirty="0"/>
              <a:t>30 degrees</a:t>
            </a:r>
          </a:p>
        </p:txBody>
      </p:sp>
    </p:spTree>
    <p:extLst>
      <p:ext uri="{BB962C8B-B14F-4D97-AF65-F5344CB8AC3E}">
        <p14:creationId xmlns:p14="http://schemas.microsoft.com/office/powerpoint/2010/main" val="112783936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826" y="222293"/>
            <a:ext cx="8229600" cy="533491"/>
          </a:xfrm>
        </p:spPr>
        <p:txBody>
          <a:bodyPr>
            <a:normAutofit fontScale="90000"/>
          </a:bodyPr>
          <a:lstStyle/>
          <a:p>
            <a:r>
              <a:rPr lang="en-US" dirty="0" smtClean="0"/>
              <a:t>Cells</a:t>
            </a:r>
            <a:endParaRPr lang="en-US" dirty="0"/>
          </a:p>
        </p:txBody>
      </p:sp>
      <p:pic>
        <p:nvPicPr>
          <p:cNvPr id="4" name="Picture 3" descr="photo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3886200" cy="2914650"/>
          </a:xfrm>
          <a:prstGeom prst="rect">
            <a:avLst/>
          </a:prstGeom>
        </p:spPr>
      </p:pic>
      <p:pic>
        <p:nvPicPr>
          <p:cNvPr id="5" name="Picture 4" descr="photo 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57800" y="0"/>
            <a:ext cx="3886200" cy="2914650"/>
          </a:xfrm>
          <a:prstGeom prst="rect">
            <a:avLst/>
          </a:prstGeom>
        </p:spPr>
      </p:pic>
      <p:pic>
        <p:nvPicPr>
          <p:cNvPr id="6" name="Picture 5" descr="photo 3.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57200" y="3629891"/>
            <a:ext cx="3657600" cy="2743200"/>
          </a:xfrm>
          <a:prstGeom prst="rect">
            <a:avLst/>
          </a:prstGeom>
        </p:spPr>
      </p:pic>
      <p:pic>
        <p:nvPicPr>
          <p:cNvPr id="12" name="Picture 11" descr="photo 4.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743200" y="3657600"/>
            <a:ext cx="3657600" cy="2743200"/>
          </a:xfrm>
          <a:prstGeom prst="rect">
            <a:avLst/>
          </a:prstGeom>
        </p:spPr>
      </p:pic>
      <p:pic>
        <p:nvPicPr>
          <p:cNvPr id="13" name="Picture 12" descr="photo 5.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5943600" y="3650674"/>
            <a:ext cx="3657599" cy="2743200"/>
          </a:xfrm>
          <a:prstGeom prst="rect">
            <a:avLst/>
          </a:prstGeom>
        </p:spPr>
      </p:pic>
    </p:spTree>
    <p:extLst>
      <p:ext uri="{BB962C8B-B14F-4D97-AF65-F5344CB8AC3E}">
        <p14:creationId xmlns:p14="http://schemas.microsoft.com/office/powerpoint/2010/main" val="2000287984"/>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3" name="Rectangle 2"/>
          <p:cNvSpPr/>
          <p:nvPr/>
        </p:nvSpPr>
        <p:spPr>
          <a:xfrm rot="772875">
            <a:off x="5715000" y="2512874"/>
            <a:ext cx="2787366" cy="1754326"/>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TEK </a:t>
            </a:r>
          </a:p>
          <a:p>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FOLDERS</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6149" name="Picture 5" descr="C:\Users\jhill\AppData\Local\Microsoft\Windows\Temporary Internet Files\Content.IE5\B93623SO\MC900431535[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0749">
            <a:off x="-79651" y="173270"/>
            <a:ext cx="6324600" cy="4848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436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5122" name="Picture 2" descr="C:\Users\jhill\Downloads\IMG_3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5855" y="3423805"/>
            <a:ext cx="4578927" cy="343419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jhill\Downloads\IMG_30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3854"/>
            <a:ext cx="4655127" cy="34913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823019" y="1295400"/>
            <a:ext cx="4076885" cy="646331"/>
          </a:xfrm>
          <a:prstGeom prst="rect">
            <a:avLst/>
          </a:prstGeom>
          <a:noFill/>
        </p:spPr>
        <p:txBody>
          <a:bodyPr wrap="none" rtlCol="0">
            <a:spAutoFit/>
          </a:bodyPr>
          <a:lstStyle/>
          <a:p>
            <a:r>
              <a:rPr lang="en-US" dirty="0" smtClean="0"/>
              <a:t>TEK Folders are created in all three grade </a:t>
            </a:r>
          </a:p>
          <a:p>
            <a:r>
              <a:rPr lang="en-US" dirty="0" smtClean="0"/>
              <a:t>levels  using the TEKS that will be tested.</a:t>
            </a:r>
          </a:p>
        </p:txBody>
      </p:sp>
      <p:sp>
        <p:nvSpPr>
          <p:cNvPr id="4" name="TextBox 3"/>
          <p:cNvSpPr txBox="1"/>
          <p:nvPr/>
        </p:nvSpPr>
        <p:spPr>
          <a:xfrm>
            <a:off x="381000" y="3657600"/>
            <a:ext cx="865686" cy="461665"/>
          </a:xfrm>
          <a:prstGeom prst="rect">
            <a:avLst/>
          </a:prstGeom>
          <a:noFill/>
        </p:spPr>
        <p:txBody>
          <a:bodyPr wrap="none" rtlCol="0">
            <a:spAutoFit/>
          </a:bodyPr>
          <a:lstStyle/>
          <a:p>
            <a:r>
              <a:rPr lang="en-US" sz="2400" b="1" dirty="0" smtClean="0"/>
              <a:t>Front</a:t>
            </a:r>
            <a:endParaRPr lang="en-US" sz="2400" b="1" dirty="0"/>
          </a:p>
        </p:txBody>
      </p:sp>
      <p:sp>
        <p:nvSpPr>
          <p:cNvPr id="7" name="TextBox 6"/>
          <p:cNvSpPr txBox="1"/>
          <p:nvPr/>
        </p:nvSpPr>
        <p:spPr>
          <a:xfrm>
            <a:off x="7949003" y="2819400"/>
            <a:ext cx="785793" cy="461665"/>
          </a:xfrm>
          <a:prstGeom prst="rect">
            <a:avLst/>
          </a:prstGeom>
          <a:noFill/>
        </p:spPr>
        <p:txBody>
          <a:bodyPr wrap="none" rtlCol="0">
            <a:spAutoFit/>
          </a:bodyPr>
          <a:lstStyle/>
          <a:p>
            <a:r>
              <a:rPr lang="en-US" sz="2400" b="1" dirty="0" smtClean="0"/>
              <a:t>Back</a:t>
            </a:r>
            <a:endParaRPr lang="en-US" sz="2400" b="1" dirty="0"/>
          </a:p>
        </p:txBody>
      </p:sp>
      <p:sp>
        <p:nvSpPr>
          <p:cNvPr id="8" name="TextBox 7"/>
          <p:cNvSpPr txBox="1"/>
          <p:nvPr/>
        </p:nvSpPr>
        <p:spPr>
          <a:xfrm>
            <a:off x="152400" y="4572000"/>
            <a:ext cx="4046429" cy="923330"/>
          </a:xfrm>
          <a:prstGeom prst="rect">
            <a:avLst/>
          </a:prstGeom>
          <a:noFill/>
        </p:spPr>
        <p:txBody>
          <a:bodyPr wrap="none" rtlCol="0">
            <a:spAutoFit/>
          </a:bodyPr>
          <a:lstStyle/>
          <a:p>
            <a:r>
              <a:rPr lang="en-US" dirty="0" smtClean="0"/>
              <a:t>Folders are kept in the classroom with </a:t>
            </a:r>
          </a:p>
          <a:p>
            <a:r>
              <a:rPr lang="en-US" dirty="0"/>
              <a:t>t</a:t>
            </a:r>
            <a:r>
              <a:rPr lang="en-US" dirty="0" smtClean="0"/>
              <a:t>he subject test and any other important </a:t>
            </a:r>
          </a:p>
          <a:p>
            <a:r>
              <a:rPr lang="en-US" dirty="0"/>
              <a:t>w</a:t>
            </a:r>
            <a:r>
              <a:rPr lang="en-US" dirty="0" smtClean="0"/>
              <a:t>orksheets. </a:t>
            </a:r>
            <a:endParaRPr lang="en-US" dirty="0"/>
          </a:p>
        </p:txBody>
      </p:sp>
    </p:spTree>
    <p:extLst>
      <p:ext uri="{BB962C8B-B14F-4D97-AF65-F5344CB8AC3E}">
        <p14:creationId xmlns:p14="http://schemas.microsoft.com/office/powerpoint/2010/main" val="501206995"/>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pic>
        <p:nvPicPr>
          <p:cNvPr id="4098" name="Picture 2" descr="C:\Users\jhill\Downloads\Attachments_20141129\IMG_3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jhill\Downloads\IMG_300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8" y="0"/>
            <a:ext cx="4578927" cy="34341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91125" y="1279678"/>
            <a:ext cx="4494628" cy="1477328"/>
          </a:xfrm>
          <a:prstGeom prst="rect">
            <a:avLst/>
          </a:prstGeom>
          <a:noFill/>
        </p:spPr>
        <p:txBody>
          <a:bodyPr wrap="none" rtlCol="0">
            <a:spAutoFit/>
          </a:bodyPr>
          <a:lstStyle/>
          <a:p>
            <a:r>
              <a:rPr lang="en-US" dirty="0" smtClean="0"/>
              <a:t>Students are given their folders at the end of </a:t>
            </a:r>
          </a:p>
          <a:p>
            <a:r>
              <a:rPr lang="en-US" dirty="0" smtClean="0"/>
              <a:t>the year, to be used when they are reviewing </a:t>
            </a:r>
          </a:p>
          <a:p>
            <a:r>
              <a:rPr lang="en-US" dirty="0"/>
              <a:t>f</a:t>
            </a:r>
            <a:r>
              <a:rPr lang="en-US" dirty="0" smtClean="0"/>
              <a:t>or their final semester test. They are </a:t>
            </a:r>
          </a:p>
          <a:p>
            <a:r>
              <a:rPr lang="en-US" dirty="0"/>
              <a:t>e</a:t>
            </a:r>
            <a:r>
              <a:rPr lang="en-US" dirty="0" smtClean="0"/>
              <a:t>ncouraged to keep these folders to use their </a:t>
            </a:r>
          </a:p>
          <a:p>
            <a:r>
              <a:rPr lang="en-US" dirty="0" smtClean="0"/>
              <a:t>Eighth grade year and in high school!</a:t>
            </a:r>
            <a:endParaRPr lang="en-US" dirty="0"/>
          </a:p>
        </p:txBody>
      </p:sp>
      <p:sp>
        <p:nvSpPr>
          <p:cNvPr id="5" name="TextBox 4"/>
          <p:cNvSpPr txBox="1"/>
          <p:nvPr/>
        </p:nvSpPr>
        <p:spPr>
          <a:xfrm>
            <a:off x="3352800" y="3581400"/>
            <a:ext cx="950901" cy="461665"/>
          </a:xfrm>
          <a:prstGeom prst="rect">
            <a:avLst/>
          </a:prstGeom>
          <a:noFill/>
        </p:spPr>
        <p:txBody>
          <a:bodyPr wrap="none" rtlCol="0">
            <a:spAutoFit/>
          </a:bodyPr>
          <a:lstStyle/>
          <a:p>
            <a:r>
              <a:rPr lang="en-US" sz="2400" b="1" dirty="0" smtClean="0"/>
              <a:t>Inside</a:t>
            </a:r>
            <a:endParaRPr lang="en-US" sz="2400" b="1" dirty="0"/>
          </a:p>
        </p:txBody>
      </p:sp>
      <p:sp>
        <p:nvSpPr>
          <p:cNvPr id="6" name="TextBox 5"/>
          <p:cNvSpPr txBox="1"/>
          <p:nvPr/>
        </p:nvSpPr>
        <p:spPr>
          <a:xfrm>
            <a:off x="133803" y="4681835"/>
            <a:ext cx="4333750" cy="923330"/>
          </a:xfrm>
          <a:prstGeom prst="rect">
            <a:avLst/>
          </a:prstGeom>
          <a:noFill/>
        </p:spPr>
        <p:txBody>
          <a:bodyPr wrap="none" rtlCol="0">
            <a:spAutoFit/>
          </a:bodyPr>
          <a:lstStyle/>
          <a:p>
            <a:r>
              <a:rPr lang="en-US" dirty="0" smtClean="0"/>
              <a:t>They are used when the students are to </a:t>
            </a:r>
          </a:p>
          <a:p>
            <a:r>
              <a:rPr lang="en-US" dirty="0" smtClean="0"/>
              <a:t>take semester test and in 8</a:t>
            </a:r>
            <a:r>
              <a:rPr lang="en-US" baseline="30000" dirty="0" smtClean="0"/>
              <a:t>th</a:t>
            </a:r>
            <a:r>
              <a:rPr lang="en-US" dirty="0" smtClean="0"/>
              <a:t> grade when </a:t>
            </a:r>
          </a:p>
          <a:p>
            <a:r>
              <a:rPr lang="en-US" dirty="0" smtClean="0"/>
              <a:t>they review for the STAAR test in the Spring!</a:t>
            </a:r>
            <a:endParaRPr lang="en-US" dirty="0"/>
          </a:p>
        </p:txBody>
      </p:sp>
    </p:spTree>
    <p:extLst>
      <p:ext uri="{BB962C8B-B14F-4D97-AF65-F5344CB8AC3E}">
        <p14:creationId xmlns:p14="http://schemas.microsoft.com/office/powerpoint/2010/main" val="3521983708"/>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AutoShape 18"/>
          <p:cNvSpPr>
            <a:spLocks noChangeArrowheads="1"/>
          </p:cNvSpPr>
          <p:nvPr/>
        </p:nvSpPr>
        <p:spPr bwMode="auto">
          <a:xfrm>
            <a:off x="1143000" y="595313"/>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Line 15"/>
          <p:cNvSpPr>
            <a:spLocks noChangeShapeType="1"/>
          </p:cNvSpPr>
          <p:nvPr/>
        </p:nvSpPr>
        <p:spPr bwMode="auto">
          <a:xfrm>
            <a:off x="1600200" y="1371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 name="Line 14"/>
          <p:cNvSpPr>
            <a:spLocks noChangeShapeType="1"/>
          </p:cNvSpPr>
          <p:nvPr/>
        </p:nvSpPr>
        <p:spPr bwMode="auto">
          <a:xfrm>
            <a:off x="1943100" y="1409700"/>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AutoShape 16"/>
          <p:cNvSpPr>
            <a:spLocks noChangeArrowheads="1"/>
          </p:cNvSpPr>
          <p:nvPr/>
        </p:nvSpPr>
        <p:spPr bwMode="auto">
          <a:xfrm>
            <a:off x="3657600" y="595313"/>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 name="Line 11"/>
          <p:cNvSpPr>
            <a:spLocks noChangeShapeType="1"/>
          </p:cNvSpPr>
          <p:nvPr/>
        </p:nvSpPr>
        <p:spPr bwMode="auto">
          <a:xfrm>
            <a:off x="4457700" y="1409700"/>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7" name="Line 10"/>
          <p:cNvSpPr>
            <a:spLocks noChangeShapeType="1"/>
          </p:cNvSpPr>
          <p:nvPr/>
        </p:nvSpPr>
        <p:spPr bwMode="auto">
          <a:xfrm>
            <a:off x="4114800" y="1371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8" name="AutoShape 17"/>
          <p:cNvSpPr>
            <a:spLocks noChangeArrowheads="1"/>
          </p:cNvSpPr>
          <p:nvPr/>
        </p:nvSpPr>
        <p:spPr bwMode="auto">
          <a:xfrm>
            <a:off x="5943600" y="595313"/>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AutoShape 2"/>
          <p:cNvSpPr>
            <a:spLocks noChangeArrowheads="1"/>
          </p:cNvSpPr>
          <p:nvPr/>
        </p:nvSpPr>
        <p:spPr bwMode="auto">
          <a:xfrm>
            <a:off x="3657600" y="3195638"/>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AutoShape 1"/>
          <p:cNvSpPr>
            <a:spLocks noChangeArrowheads="1"/>
          </p:cNvSpPr>
          <p:nvPr/>
        </p:nvSpPr>
        <p:spPr bwMode="auto">
          <a:xfrm>
            <a:off x="1143000" y="3195638"/>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AutoShape 3"/>
          <p:cNvSpPr>
            <a:spLocks noChangeArrowheads="1"/>
          </p:cNvSpPr>
          <p:nvPr/>
        </p:nvSpPr>
        <p:spPr bwMode="auto">
          <a:xfrm>
            <a:off x="5943600" y="3124200"/>
            <a:ext cx="1600200" cy="1600200"/>
          </a:xfrm>
          <a:prstGeom prst="triangle">
            <a:avLst>
              <a:gd name="adj" fmla="val 50000"/>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 name="Line 13"/>
          <p:cNvSpPr>
            <a:spLocks noChangeShapeType="1"/>
          </p:cNvSpPr>
          <p:nvPr/>
        </p:nvSpPr>
        <p:spPr bwMode="auto">
          <a:xfrm>
            <a:off x="6400800" y="13716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Line 6"/>
          <p:cNvSpPr>
            <a:spLocks noChangeShapeType="1"/>
          </p:cNvSpPr>
          <p:nvPr/>
        </p:nvSpPr>
        <p:spPr bwMode="auto">
          <a:xfrm>
            <a:off x="6400800" y="38862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4" name="Line 5"/>
          <p:cNvSpPr>
            <a:spLocks noChangeShapeType="1"/>
          </p:cNvSpPr>
          <p:nvPr/>
        </p:nvSpPr>
        <p:spPr bwMode="auto">
          <a:xfrm>
            <a:off x="4097552" y="3962400"/>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Line 4"/>
          <p:cNvSpPr>
            <a:spLocks noChangeShapeType="1"/>
          </p:cNvSpPr>
          <p:nvPr/>
        </p:nvSpPr>
        <p:spPr bwMode="auto">
          <a:xfrm>
            <a:off x="1600200" y="3955824"/>
            <a:ext cx="6858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Line 9"/>
          <p:cNvSpPr>
            <a:spLocks noChangeShapeType="1"/>
          </p:cNvSpPr>
          <p:nvPr/>
        </p:nvSpPr>
        <p:spPr bwMode="auto">
          <a:xfrm>
            <a:off x="1943100" y="3955824"/>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 name="Line 8"/>
          <p:cNvSpPr>
            <a:spLocks noChangeShapeType="1"/>
          </p:cNvSpPr>
          <p:nvPr/>
        </p:nvSpPr>
        <p:spPr bwMode="auto">
          <a:xfrm>
            <a:off x="4457700" y="3955824"/>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 name="Line 7"/>
          <p:cNvSpPr>
            <a:spLocks noChangeShapeType="1"/>
          </p:cNvSpPr>
          <p:nvPr/>
        </p:nvSpPr>
        <p:spPr bwMode="auto">
          <a:xfrm>
            <a:off x="6743700" y="3886200"/>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 name="Line 12"/>
          <p:cNvSpPr>
            <a:spLocks noChangeShapeType="1"/>
          </p:cNvSpPr>
          <p:nvPr/>
        </p:nvSpPr>
        <p:spPr bwMode="auto">
          <a:xfrm>
            <a:off x="6743700" y="1371600"/>
            <a:ext cx="0" cy="800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0" name="Rectangle 19"/>
          <p:cNvSpPr>
            <a:spLocks noChangeArrowheads="1"/>
          </p:cNvSpPr>
          <p:nvPr/>
        </p:nvSpPr>
        <p:spPr bwMode="auto">
          <a:xfrm>
            <a:off x="2362200" y="-228600"/>
            <a:ext cx="5472075"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200" dirty="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Density = Mass/ Volume		Speed = Distance/Time</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1" name="Rectangle 20"/>
          <p:cNvSpPr>
            <a:spLocks noChangeArrowheads="1"/>
          </p:cNvSpPr>
          <p:nvPr/>
        </p:nvSpPr>
        <p:spPr bwMode="auto">
          <a:xfrm>
            <a:off x="1219200" y="558225"/>
            <a:ext cx="5756704"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Divide</a:t>
            </a:r>
            <a:r>
              <a:rPr kumimoji="0" lang="en-US" alt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600" b="1"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Rectangle 21"/>
          <p:cNvSpPr>
            <a:spLocks noChangeArrowheads="1"/>
          </p:cNvSpPr>
          <p:nvPr/>
        </p:nvSpPr>
        <p:spPr bwMode="auto">
          <a:xfrm>
            <a:off x="228600" y="13716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itchFamily="34" charset="0"/>
                <a:cs typeface="Arial" pitchFamily="34" charset="0"/>
              </a:rPr>
              <a:t/>
            </a:r>
            <a:br>
              <a:rPr kumimoji="0" lang="en-US" altLang="en-US" sz="1800" b="0" i="0" u="none" strike="noStrike" cap="none" normalizeH="0" baseline="0" dirty="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22"/>
          <p:cNvSpPr>
            <a:spLocks noChangeArrowheads="1"/>
          </p:cNvSpPr>
          <p:nvPr/>
        </p:nvSpPr>
        <p:spPr bwMode="auto">
          <a:xfrm>
            <a:off x="1175657" y="1603600"/>
            <a:ext cx="6298904"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a:t>
            </a:r>
            <a:r>
              <a:rPr kumimoji="0" lang="en-US" altLang="en-US" sz="12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 </a:t>
            </a:r>
            <a:r>
              <a:rPr lang="en-US" altLang="en-US" sz="1600" b="1" dirty="0">
                <a:latin typeface="Arial" pitchFamily="34" charset="0"/>
                <a:ea typeface="Times New Roman" pitchFamily="18" charset="0"/>
                <a:cs typeface="Arial" pitchFamily="34" charset="0"/>
              </a:rPr>
              <a:t>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		</a:t>
            </a:r>
            <a:r>
              <a:rPr lang="en-US" altLang="en-US" sz="1600" b="1" dirty="0">
                <a:latin typeface="Arial" pitchFamily="34" charset="0"/>
                <a:ea typeface="Times New Roman" pitchFamily="18" charset="0"/>
                <a:cs typeface="Arial" pitchFamily="34" charset="0"/>
              </a:rPr>
              <a:t>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      T</a:t>
            </a: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6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6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altLang="en-US" sz="1600" b="1" dirty="0">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		</a:t>
            </a:r>
            <a:r>
              <a:rPr lang="en-US" altLang="en-US" sz="1600" b="1" dirty="0">
                <a:latin typeface="Arial" pitchFamily="34" charset="0"/>
                <a:ea typeface="Times New Roman" pitchFamily="18" charset="0"/>
                <a:cs typeface="Arial" pitchFamily="34" charset="0"/>
              </a:rPr>
              <a:t>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F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W</a:t>
            </a:r>
            <a:endParaRPr kumimoji="0" lang="en-US" alt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F     D		   M     A		</a:t>
            </a:r>
            <a:r>
              <a:rPr lang="en-US" altLang="en-US" sz="1600" b="1" dirty="0">
                <a:latin typeface="Arial" pitchFamily="34" charset="0"/>
                <a:ea typeface="Times New Roman" pitchFamily="18" charset="0"/>
                <a:cs typeface="Arial" pitchFamily="34" charset="0"/>
              </a:rPr>
              <a:t> </a:t>
            </a:r>
            <a:r>
              <a:rPr lang="en-US" altLang="en-US" sz="1600" b="1" dirty="0" smtClean="0">
                <a:latin typeface="Arial" pitchFamily="34" charset="0"/>
                <a:ea typeface="Times New Roman" pitchFamily="18" charset="0"/>
                <a:cs typeface="Arial" pitchFamily="34" charset="0"/>
              </a:rPr>
              <a:t>         </a:t>
            </a:r>
            <a:r>
              <a:rPr kumimoji="0" lang="en-US" alt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M      A(g)</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4" name="Rectangle 23"/>
          <p:cNvSpPr/>
          <p:nvPr/>
        </p:nvSpPr>
        <p:spPr>
          <a:xfrm>
            <a:off x="1074057" y="2847201"/>
            <a:ext cx="7315200" cy="276999"/>
          </a:xfrm>
          <a:prstGeom prst="rect">
            <a:avLst/>
          </a:prstGeom>
        </p:spPr>
        <p:txBody>
          <a:bodyPr wrap="square">
            <a:spAutoFit/>
          </a:bodyPr>
          <a:lstStyle/>
          <a:p>
            <a:pPr lvl="0" eaLnBrk="0" fontAlgn="base" hangingPunct="0">
              <a:spcBef>
                <a:spcPct val="0"/>
              </a:spcBef>
              <a:spcAft>
                <a:spcPct val="0"/>
              </a:spcAft>
            </a:pPr>
            <a:r>
              <a:rPr lang="en-US" altLang="en-US" sz="1200" dirty="0">
                <a:solidFill>
                  <a:prstClr val="black"/>
                </a:solidFill>
                <a:latin typeface="Arial" pitchFamily="34" charset="0"/>
                <a:ea typeface="Times New Roman" pitchFamily="18" charset="0"/>
                <a:cs typeface="Arial" pitchFamily="34" charset="0"/>
              </a:rPr>
              <a:t>Work = Force x Distance	</a:t>
            </a:r>
            <a:r>
              <a:rPr lang="en-US" altLang="en-US" sz="1200" dirty="0" smtClean="0">
                <a:solidFill>
                  <a:prstClr val="black"/>
                </a:solidFill>
                <a:latin typeface="Arial" pitchFamily="34" charset="0"/>
                <a:ea typeface="Times New Roman" pitchFamily="18" charset="0"/>
                <a:cs typeface="Arial" pitchFamily="34" charset="0"/>
              </a:rPr>
              <a:t>        Force </a:t>
            </a:r>
            <a:r>
              <a:rPr lang="en-US" altLang="en-US" sz="1200" dirty="0">
                <a:solidFill>
                  <a:prstClr val="black"/>
                </a:solidFill>
                <a:latin typeface="Arial" pitchFamily="34" charset="0"/>
                <a:ea typeface="Times New Roman" pitchFamily="18" charset="0"/>
                <a:cs typeface="Arial" pitchFamily="34" charset="0"/>
              </a:rPr>
              <a:t>= Mass x Acceleration	     </a:t>
            </a:r>
            <a:r>
              <a:rPr lang="en-US" altLang="en-US" sz="1200" dirty="0" smtClean="0">
                <a:solidFill>
                  <a:prstClr val="black"/>
                </a:solidFill>
                <a:latin typeface="Arial" pitchFamily="34" charset="0"/>
                <a:ea typeface="Times New Roman" pitchFamily="18" charset="0"/>
                <a:cs typeface="Arial" pitchFamily="34" charset="0"/>
              </a:rPr>
              <a:t> </a:t>
            </a:r>
            <a:r>
              <a:rPr lang="en-US" altLang="en-US" sz="1200" dirty="0">
                <a:solidFill>
                  <a:prstClr val="black"/>
                </a:solidFill>
                <a:latin typeface="Arial" pitchFamily="34" charset="0"/>
                <a:ea typeface="Times New Roman" pitchFamily="18" charset="0"/>
                <a:cs typeface="Arial" pitchFamily="34" charset="0"/>
              </a:rPr>
              <a:t>Weight = Mass x Acceleration</a:t>
            </a:r>
            <a:endParaRPr lang="en-US" altLang="en-US" sz="800" dirty="0">
              <a:solidFill>
                <a:prstClr val="black"/>
              </a:solidFill>
              <a:latin typeface="Arial" pitchFamily="34" charset="0"/>
              <a:cs typeface="Arial" pitchFamily="34" charset="0"/>
            </a:endParaRPr>
          </a:p>
        </p:txBody>
      </p:sp>
      <p:sp>
        <p:nvSpPr>
          <p:cNvPr id="25" name="TextBox 24"/>
          <p:cNvSpPr txBox="1"/>
          <p:nvPr/>
        </p:nvSpPr>
        <p:spPr>
          <a:xfrm>
            <a:off x="1371600" y="5562600"/>
            <a:ext cx="7178504" cy="369332"/>
          </a:xfrm>
          <a:prstGeom prst="rect">
            <a:avLst/>
          </a:prstGeom>
          <a:noFill/>
        </p:spPr>
        <p:txBody>
          <a:bodyPr wrap="none" rtlCol="0">
            <a:spAutoFit/>
          </a:bodyPr>
          <a:lstStyle/>
          <a:p>
            <a:r>
              <a:rPr lang="en-US" dirty="0" smtClean="0"/>
              <a:t>Add Units – helps with identifying what is being asked in the test question!</a:t>
            </a:r>
            <a:endParaRPr lang="en-US" dirty="0"/>
          </a:p>
        </p:txBody>
      </p:sp>
    </p:spTree>
    <p:extLst>
      <p:ext uri="{BB962C8B-B14F-4D97-AF65-F5344CB8AC3E}">
        <p14:creationId xmlns:p14="http://schemas.microsoft.com/office/powerpoint/2010/main" val="2323068628"/>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5123" name="Picture 3" descr="C:\Users\jhill\AppData\Local\Microsoft\Windows\Temporary Internet Files\Content.IE5\V47ZW6UO\MC91021633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762000"/>
            <a:ext cx="5982007" cy="5861351"/>
          </a:xfrm>
          <a:prstGeom prst="rect">
            <a:avLst/>
          </a:prstGeom>
          <a:noFill/>
          <a:extLst>
            <a:ext uri="{909E8E84-426E-40dd-AFC4-6F175D3DCCD1}">
              <a14:hiddenFill xmlns:a14="http://schemas.microsoft.com/office/drawing/2010/main">
                <a:solidFill>
                  <a:srgbClr val="FFFFFF"/>
                </a:solidFill>
              </a14:hiddenFill>
            </a:ext>
          </a:extLst>
        </p:spPr>
      </p:pic>
      <p:sp>
        <p:nvSpPr>
          <p:cNvPr id="2" name="5-Point Star 1"/>
          <p:cNvSpPr/>
          <p:nvPr/>
        </p:nvSpPr>
        <p:spPr>
          <a:xfrm>
            <a:off x="3962400" y="1565425"/>
            <a:ext cx="3733800" cy="3124200"/>
          </a:xfrm>
          <a:prstGeom prst="star5">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240751" y="0"/>
            <a:ext cx="4245649" cy="2862322"/>
          </a:xfrm>
          <a:prstGeom prst="rect">
            <a:avLst/>
          </a:prstGeom>
          <a:noFill/>
        </p:spPr>
        <p:txBody>
          <a:bodyPr wrap="none" rtlCol="0">
            <a:spAutoFit/>
          </a:bodyPr>
          <a:lstStyle/>
          <a:p>
            <a:r>
              <a:rPr lang="en-US" sz="6000" b="1" i="1" dirty="0" smtClean="0">
                <a:effectLst>
                  <a:outerShdw blurRad="38100" dist="38100" dir="2700000" algn="tl">
                    <a:srgbClr val="000000">
                      <a:alpha val="43137"/>
                    </a:srgbClr>
                  </a:outerShdw>
                </a:effectLst>
              </a:rPr>
              <a:t>The  </a:t>
            </a:r>
          </a:p>
          <a:p>
            <a:r>
              <a:rPr lang="en-US" sz="6000" b="1" i="1" dirty="0" smtClean="0">
                <a:effectLst>
                  <a:outerShdw blurRad="38100" dist="38100" dir="2700000" algn="tl">
                    <a:srgbClr val="000000">
                      <a:alpha val="43137"/>
                    </a:srgbClr>
                  </a:outerShdw>
                </a:effectLst>
              </a:rPr>
              <a:t>	Texas  </a:t>
            </a:r>
          </a:p>
          <a:p>
            <a:r>
              <a:rPr lang="en-US" sz="6000" b="1" i="1" dirty="0" smtClean="0">
                <a:solidFill>
                  <a:schemeClr val="bg1"/>
                </a:solidFill>
                <a:effectLst>
                  <a:outerShdw blurRad="38100" dist="38100" dir="2700000" algn="tl">
                    <a:srgbClr val="000000">
                      <a:alpha val="43137"/>
                    </a:srgbClr>
                  </a:outerShdw>
                </a:effectLst>
              </a:rPr>
              <a:t>			Star</a:t>
            </a:r>
            <a:endParaRPr lang="en-US" sz="6000" b="1" i="1" dirty="0">
              <a:solidFill>
                <a:schemeClr val="bg1"/>
              </a:solidFill>
              <a:effectLst>
                <a:outerShdw blurRad="38100" dist="38100" dir="2700000" algn="tl">
                  <a:srgbClr val="000000">
                    <a:alpha val="43137"/>
                  </a:srgbClr>
                </a:outerShdw>
              </a:effectLst>
            </a:endParaRPr>
          </a:p>
        </p:txBody>
      </p:sp>
      <p:sp>
        <p:nvSpPr>
          <p:cNvPr id="5" name="TextBox 4"/>
          <p:cNvSpPr txBox="1"/>
          <p:nvPr/>
        </p:nvSpPr>
        <p:spPr>
          <a:xfrm>
            <a:off x="76200" y="4267200"/>
            <a:ext cx="1944763" cy="2246769"/>
          </a:xfrm>
          <a:prstGeom prst="rect">
            <a:avLst/>
          </a:prstGeom>
          <a:noFill/>
        </p:spPr>
        <p:txBody>
          <a:bodyPr wrap="none" rtlCol="0">
            <a:spAutoFit/>
          </a:bodyPr>
          <a:lstStyle/>
          <a:p>
            <a:r>
              <a:rPr lang="en-US" sz="2800" b="1" dirty="0" smtClean="0">
                <a:solidFill>
                  <a:srgbClr val="009900"/>
                </a:solidFill>
              </a:rPr>
              <a:t>Back Side </a:t>
            </a:r>
            <a:r>
              <a:rPr lang="en-US" sz="2800" b="1" dirty="0" smtClean="0"/>
              <a:t>– </a:t>
            </a:r>
          </a:p>
          <a:p>
            <a:r>
              <a:rPr lang="en-US" sz="2800" b="1" dirty="0" smtClean="0">
                <a:solidFill>
                  <a:srgbClr val="FF0000"/>
                </a:solidFill>
              </a:rPr>
              <a:t>W</a:t>
            </a:r>
            <a:r>
              <a:rPr lang="en-US" sz="2800" b="1" dirty="0" smtClean="0"/>
              <a:t>hat </a:t>
            </a:r>
          </a:p>
          <a:p>
            <a:r>
              <a:rPr lang="en-US" sz="2800" b="1" dirty="0" smtClean="0">
                <a:solidFill>
                  <a:schemeClr val="bg1"/>
                </a:solidFill>
              </a:rPr>
              <a:t> </a:t>
            </a:r>
            <a:r>
              <a:rPr lang="en-US" sz="2800" b="1" dirty="0" smtClean="0">
                <a:solidFill>
                  <a:srgbClr val="FF0000"/>
                </a:solidFill>
              </a:rPr>
              <a:t>I </a:t>
            </a:r>
          </a:p>
          <a:p>
            <a:r>
              <a:rPr lang="en-US" sz="2800" b="1" dirty="0" smtClean="0">
                <a:solidFill>
                  <a:srgbClr val="FF0000"/>
                </a:solidFill>
              </a:rPr>
              <a:t>N</a:t>
            </a:r>
            <a:r>
              <a:rPr lang="en-US" sz="2800" b="1" dirty="0" smtClean="0"/>
              <a:t>eed to </a:t>
            </a:r>
          </a:p>
          <a:p>
            <a:r>
              <a:rPr lang="en-US" sz="2800" b="1" dirty="0" smtClean="0">
                <a:solidFill>
                  <a:srgbClr val="FF0000"/>
                </a:solidFill>
              </a:rPr>
              <a:t>S</a:t>
            </a:r>
            <a:r>
              <a:rPr lang="en-US" sz="2800" b="1" dirty="0" smtClean="0"/>
              <a:t>ucceed</a:t>
            </a:r>
            <a:endParaRPr lang="en-US" sz="2800" b="1" dirty="0"/>
          </a:p>
        </p:txBody>
      </p:sp>
      <p:sp>
        <p:nvSpPr>
          <p:cNvPr id="8" name="TextBox 7"/>
          <p:cNvSpPr txBox="1"/>
          <p:nvPr/>
        </p:nvSpPr>
        <p:spPr>
          <a:xfrm>
            <a:off x="20945" y="1905000"/>
            <a:ext cx="2036455" cy="2246769"/>
          </a:xfrm>
          <a:prstGeom prst="rect">
            <a:avLst/>
          </a:prstGeom>
          <a:noFill/>
        </p:spPr>
        <p:txBody>
          <a:bodyPr wrap="none" rtlCol="0">
            <a:spAutoFit/>
          </a:bodyPr>
          <a:lstStyle/>
          <a:p>
            <a:r>
              <a:rPr lang="en-US" sz="2800" b="1" i="1" dirty="0" smtClean="0">
                <a:solidFill>
                  <a:srgbClr val="009900"/>
                </a:solidFill>
              </a:rPr>
              <a:t>Front Side – </a:t>
            </a:r>
          </a:p>
          <a:p>
            <a:r>
              <a:rPr lang="en-US" sz="2800" b="1" dirty="0" smtClean="0">
                <a:solidFill>
                  <a:srgbClr val="FF0000"/>
                </a:solidFill>
              </a:rPr>
              <a:t>W</a:t>
            </a:r>
            <a:r>
              <a:rPr lang="en-US" sz="2800" b="1" dirty="0" smtClean="0"/>
              <a:t>hat </a:t>
            </a:r>
          </a:p>
          <a:p>
            <a:r>
              <a:rPr lang="en-US" sz="2800" b="1" dirty="0" smtClean="0">
                <a:solidFill>
                  <a:srgbClr val="FF0000"/>
                </a:solidFill>
              </a:rPr>
              <a:t>I </a:t>
            </a:r>
          </a:p>
          <a:p>
            <a:r>
              <a:rPr lang="en-US" sz="2800" b="1" dirty="0" smtClean="0">
                <a:solidFill>
                  <a:srgbClr val="FF0000"/>
                </a:solidFill>
              </a:rPr>
              <a:t>N</a:t>
            </a:r>
            <a:r>
              <a:rPr lang="en-US" sz="2800" b="1" dirty="0" smtClean="0"/>
              <a:t>eed to </a:t>
            </a:r>
          </a:p>
          <a:p>
            <a:r>
              <a:rPr lang="en-US" sz="2800" b="1" dirty="0" smtClean="0">
                <a:solidFill>
                  <a:srgbClr val="FF0000"/>
                </a:solidFill>
              </a:rPr>
              <a:t>K</a:t>
            </a:r>
            <a:r>
              <a:rPr lang="en-US" sz="2800" b="1" dirty="0" smtClean="0"/>
              <a:t>now</a:t>
            </a:r>
            <a:endParaRPr lang="en-US" sz="2800" b="1" dirty="0"/>
          </a:p>
        </p:txBody>
      </p:sp>
    </p:spTree>
    <p:extLst>
      <p:ext uri="{BB962C8B-B14F-4D97-AF65-F5344CB8AC3E}">
        <p14:creationId xmlns:p14="http://schemas.microsoft.com/office/powerpoint/2010/main" val="3494191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r>
              <a:rPr lang="en-US" b="1" dirty="0"/>
              <a:t>Earth / Moon / Mars </a:t>
            </a:r>
            <a:endParaRPr lang="en-US" dirty="0"/>
          </a:p>
        </p:txBody>
      </p:sp>
      <p:sp>
        <p:nvSpPr>
          <p:cNvPr id="5" name="TextBox 4"/>
          <p:cNvSpPr txBox="1"/>
          <p:nvPr/>
        </p:nvSpPr>
        <p:spPr>
          <a:xfrm>
            <a:off x="533400" y="1371600"/>
            <a:ext cx="8077200" cy="5355313"/>
          </a:xfrm>
          <a:prstGeom prst="rect">
            <a:avLst/>
          </a:prstGeom>
          <a:noFill/>
        </p:spPr>
        <p:txBody>
          <a:bodyPr wrap="square" rtlCol="0">
            <a:spAutoFit/>
          </a:bodyPr>
          <a:lstStyle/>
          <a:p>
            <a:r>
              <a:rPr lang="en-US" b="1" dirty="0" smtClean="0"/>
              <a:t>You </a:t>
            </a:r>
            <a:r>
              <a:rPr lang="en-US" b="1" dirty="0"/>
              <a:t>will need</a:t>
            </a:r>
            <a:r>
              <a:rPr lang="en-US" dirty="0"/>
              <a:t>: </a:t>
            </a:r>
          </a:p>
          <a:p>
            <a:r>
              <a:rPr lang="fr-FR" dirty="0"/>
              <a:t>6” melon </a:t>
            </a:r>
          </a:p>
          <a:p>
            <a:r>
              <a:rPr lang="fr-FR" dirty="0"/>
              <a:t>3” orange </a:t>
            </a:r>
          </a:p>
          <a:p>
            <a:r>
              <a:rPr lang="fr-FR" dirty="0" smtClean="0"/>
              <a:t>1 1/2 </a:t>
            </a:r>
            <a:r>
              <a:rPr lang="fr-FR" dirty="0" err="1"/>
              <a:t>inch</a:t>
            </a:r>
            <a:r>
              <a:rPr lang="fr-FR" dirty="0"/>
              <a:t> lime </a:t>
            </a:r>
          </a:p>
          <a:p>
            <a:endParaRPr lang="fr-FR" dirty="0" smtClean="0"/>
          </a:p>
          <a:p>
            <a:r>
              <a:rPr lang="fr-FR" dirty="0" err="1" smtClean="0"/>
              <a:t>Scale</a:t>
            </a:r>
            <a:r>
              <a:rPr lang="fr-FR" dirty="0"/>
              <a:t>: 1” = 1,319 miles (2,124 km) </a:t>
            </a:r>
          </a:p>
          <a:p>
            <a:endParaRPr lang="en-US" dirty="0" smtClean="0"/>
          </a:p>
          <a:p>
            <a:r>
              <a:rPr lang="en-US" dirty="0" smtClean="0"/>
              <a:t>Earth </a:t>
            </a:r>
            <a:r>
              <a:rPr lang="en-US" dirty="0"/>
              <a:t>– Moon = 238,855 mi </a:t>
            </a:r>
          </a:p>
          <a:p>
            <a:r>
              <a:rPr lang="en-US" dirty="0"/>
              <a:t>Sun – Earth = 93 million mi </a:t>
            </a:r>
          </a:p>
          <a:p>
            <a:r>
              <a:rPr lang="en-US" dirty="0"/>
              <a:t>Sun – Mars = 141.6 million mi </a:t>
            </a:r>
          </a:p>
          <a:p>
            <a:r>
              <a:rPr lang="en-US" dirty="0"/>
              <a:t>Earth-Mars (closest) = 48.7 million mi </a:t>
            </a:r>
          </a:p>
          <a:p>
            <a:r>
              <a:rPr lang="en-US" dirty="0"/>
              <a:t>Earth-Mars (farthest) = 234.6 million mi </a:t>
            </a:r>
          </a:p>
          <a:p>
            <a:endParaRPr lang="en-US" b="1" dirty="0" smtClean="0"/>
          </a:p>
          <a:p>
            <a:r>
              <a:rPr lang="en-US" b="1" dirty="0" smtClean="0"/>
              <a:t>With </a:t>
            </a:r>
            <a:r>
              <a:rPr lang="en-US" b="1" dirty="0"/>
              <a:t>fruit</a:t>
            </a:r>
            <a:r>
              <a:rPr lang="en-US" dirty="0"/>
              <a:t>: </a:t>
            </a:r>
          </a:p>
          <a:p>
            <a:r>
              <a:rPr lang="en-US" dirty="0"/>
              <a:t>Earth (melon) – Moon (lime) = 15.1 ft. </a:t>
            </a:r>
          </a:p>
          <a:p>
            <a:r>
              <a:rPr lang="en-US" dirty="0"/>
              <a:t>Earth – Mars (orange) = .58 mi or about . mile </a:t>
            </a:r>
          </a:p>
          <a:p>
            <a:r>
              <a:rPr lang="en-US" dirty="0"/>
              <a:t>Earth-Mars (farthest approach = 2.8 or about 3 miles </a:t>
            </a:r>
          </a:p>
          <a:p>
            <a:r>
              <a:rPr lang="en-US" dirty="0"/>
              <a:t>Where is the space station? </a:t>
            </a:r>
          </a:p>
          <a:p>
            <a:r>
              <a:rPr lang="en-US" dirty="0"/>
              <a:t>About the width of a finger away from Earth(melon) </a:t>
            </a:r>
            <a:endParaRPr lang="en-US" dirty="0"/>
          </a:p>
        </p:txBody>
      </p:sp>
    </p:spTree>
    <p:extLst>
      <p:ext uri="{BB962C8B-B14F-4D97-AF65-F5344CB8AC3E}">
        <p14:creationId xmlns:p14="http://schemas.microsoft.com/office/powerpoint/2010/main" val="2951777438"/>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normAutofit/>
          </a:bodyPr>
          <a:lstStyle/>
          <a:p>
            <a:r>
              <a:rPr lang="en-US" b="1" dirty="0"/>
              <a:t>Pocket Solar System </a:t>
            </a:r>
            <a:endParaRPr lang="en-US" dirty="0"/>
          </a:p>
        </p:txBody>
      </p:sp>
      <p:sp>
        <p:nvSpPr>
          <p:cNvPr id="2" name="TextBox 1"/>
          <p:cNvSpPr txBox="1"/>
          <p:nvPr/>
        </p:nvSpPr>
        <p:spPr>
          <a:xfrm>
            <a:off x="533400" y="1600200"/>
            <a:ext cx="7772400" cy="369332"/>
          </a:xfrm>
          <a:prstGeom prst="rect">
            <a:avLst/>
          </a:prstGeom>
          <a:noFill/>
        </p:spPr>
        <p:txBody>
          <a:bodyPr wrap="square" rtlCol="0">
            <a:spAutoFit/>
          </a:bodyPr>
          <a:lstStyle/>
          <a:p>
            <a:endParaRPr lang="en-US" dirty="0"/>
          </a:p>
        </p:txBody>
      </p:sp>
      <p:sp>
        <p:nvSpPr>
          <p:cNvPr id="5" name="TextBox 4"/>
          <p:cNvSpPr txBox="1"/>
          <p:nvPr/>
        </p:nvSpPr>
        <p:spPr>
          <a:xfrm>
            <a:off x="533400" y="1371600"/>
            <a:ext cx="8077200" cy="5047535"/>
          </a:xfrm>
          <a:prstGeom prst="rect">
            <a:avLst/>
          </a:prstGeom>
          <a:noFill/>
        </p:spPr>
        <p:txBody>
          <a:bodyPr wrap="square" rtlCol="0">
            <a:spAutoFit/>
          </a:bodyPr>
          <a:lstStyle/>
          <a:p>
            <a:r>
              <a:rPr lang="en-US" sz="1400" dirty="0"/>
              <a:t>Using a strip of paper, construct a quick scale model of the distances between the orbits of the planets, the Asteroid Belt, and Pluto as part of the Kuiper Belt. </a:t>
            </a:r>
          </a:p>
          <a:p>
            <a:endParaRPr lang="en-US" sz="1400" dirty="0" smtClean="0"/>
          </a:p>
          <a:p>
            <a:r>
              <a:rPr lang="en-US" sz="1400" dirty="0" smtClean="0"/>
              <a:t>Pull </a:t>
            </a:r>
            <a:r>
              <a:rPr lang="en-US" sz="1400" dirty="0"/>
              <a:t>off a strip of register tape about the length of the height of your body – that’s about fingertip to fingertip. </a:t>
            </a:r>
          </a:p>
          <a:p>
            <a:endParaRPr lang="en-US" sz="1400" dirty="0" smtClean="0"/>
          </a:p>
          <a:p>
            <a:r>
              <a:rPr lang="en-US" sz="1400" dirty="0" smtClean="0"/>
              <a:t>Label </a:t>
            </a:r>
            <a:r>
              <a:rPr lang="en-US" sz="1400" dirty="0"/>
              <a:t>one end “Sun“ and the other end “Pluto/Kuiper Belt.” </a:t>
            </a:r>
          </a:p>
          <a:p>
            <a:endParaRPr lang="en-US" sz="1400" dirty="0" smtClean="0"/>
          </a:p>
          <a:p>
            <a:r>
              <a:rPr lang="en-US" sz="1400" dirty="0" smtClean="0"/>
              <a:t>Fold </a:t>
            </a:r>
            <a:r>
              <a:rPr lang="en-US" sz="1400" dirty="0"/>
              <a:t>in half – this would be Uranus </a:t>
            </a:r>
          </a:p>
          <a:p>
            <a:endParaRPr lang="en-US" sz="1400" dirty="0" smtClean="0"/>
          </a:p>
          <a:p>
            <a:r>
              <a:rPr lang="en-US" sz="1400" dirty="0" smtClean="0"/>
              <a:t>Fold </a:t>
            </a:r>
            <a:r>
              <a:rPr lang="en-US" sz="1400" dirty="0"/>
              <a:t>in half again – the line between the Uranus and Pluto/Kuiper Belt is Neptune </a:t>
            </a:r>
          </a:p>
          <a:p>
            <a:endParaRPr lang="en-US" sz="1400" dirty="0" smtClean="0"/>
          </a:p>
          <a:p>
            <a:r>
              <a:rPr lang="en-US" sz="1400" dirty="0" smtClean="0"/>
              <a:t>The </a:t>
            </a:r>
            <a:r>
              <a:rPr lang="en-US" sz="1400" dirty="0"/>
              <a:t>line between Uranus and the Sun is Saturn </a:t>
            </a:r>
          </a:p>
          <a:p>
            <a:endParaRPr lang="en-US" sz="1400" dirty="0" smtClean="0"/>
          </a:p>
          <a:p>
            <a:r>
              <a:rPr lang="en-US" sz="1400" dirty="0" smtClean="0"/>
              <a:t>Fold </a:t>
            </a:r>
            <a:r>
              <a:rPr lang="en-US" sz="1400" dirty="0"/>
              <a:t>Sun to Saturn and crease – This is Jupiter </a:t>
            </a:r>
          </a:p>
          <a:p>
            <a:endParaRPr lang="en-US" sz="1400" dirty="0" smtClean="0"/>
          </a:p>
          <a:p>
            <a:r>
              <a:rPr lang="en-US" sz="1400" dirty="0" smtClean="0"/>
              <a:t>Sun </a:t>
            </a:r>
            <a:r>
              <a:rPr lang="en-US" sz="1400" dirty="0"/>
              <a:t>to Jupiter – Asteroid Belt </a:t>
            </a:r>
          </a:p>
          <a:p>
            <a:endParaRPr lang="en-US" sz="1400" dirty="0" smtClean="0"/>
          </a:p>
          <a:p>
            <a:r>
              <a:rPr lang="en-US" sz="1400" dirty="0" smtClean="0"/>
              <a:t>Sun </a:t>
            </a:r>
            <a:r>
              <a:rPr lang="en-US" sz="1400" dirty="0"/>
              <a:t>to Asteroid Belt – Mars </a:t>
            </a:r>
          </a:p>
          <a:p>
            <a:endParaRPr lang="en-US" sz="1400" dirty="0" smtClean="0"/>
          </a:p>
          <a:p>
            <a:r>
              <a:rPr lang="en-US" sz="1400" dirty="0" smtClean="0"/>
              <a:t>In </a:t>
            </a:r>
            <a:r>
              <a:rPr lang="en-US" sz="1400" dirty="0"/>
              <a:t>the remaining small space between the Sun and Mars we need to fit: Mercury, Venus, Earth </a:t>
            </a:r>
          </a:p>
          <a:p>
            <a:endParaRPr lang="en-US" sz="1400" b="1" dirty="0" smtClean="0"/>
          </a:p>
          <a:p>
            <a:pPr algn="ctr"/>
            <a:r>
              <a:rPr lang="en-US" sz="1400" b="1" dirty="0" smtClean="0"/>
              <a:t>For </a:t>
            </a:r>
            <a:r>
              <a:rPr lang="en-US" sz="1400" b="1" dirty="0"/>
              <a:t>additional instructions, visit: </a:t>
            </a:r>
            <a:r>
              <a:rPr lang="en-US" sz="1400" dirty="0"/>
              <a:t> </a:t>
            </a:r>
            <a:r>
              <a:rPr lang="en-US" sz="1400" b="1" dirty="0" smtClean="0"/>
              <a:t>http</a:t>
            </a:r>
            <a:r>
              <a:rPr lang="en-US" sz="1400" b="1" dirty="0"/>
              <a:t>://</a:t>
            </a:r>
            <a:r>
              <a:rPr lang="en-US" sz="1400" b="1" dirty="0" err="1"/>
              <a:t>nightsky.jpl.nasa.gov</a:t>
            </a:r>
            <a:r>
              <a:rPr lang="en-US" sz="1400" b="1" dirty="0"/>
              <a:t>/docs/</a:t>
            </a:r>
            <a:r>
              <a:rPr lang="en-US" sz="1400" b="1" dirty="0" err="1"/>
              <a:t>SSPocketSS.pdf</a:t>
            </a:r>
            <a:endParaRPr lang="en-US" sz="1400" dirty="0"/>
          </a:p>
        </p:txBody>
      </p:sp>
    </p:spTree>
    <p:extLst>
      <p:ext uri="{BB962C8B-B14F-4D97-AF65-F5344CB8AC3E}">
        <p14:creationId xmlns:p14="http://schemas.microsoft.com/office/powerpoint/2010/main" val="427454772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863</TotalTime>
  <Words>2642</Words>
  <Application>Microsoft Macintosh PowerPoint</Application>
  <PresentationFormat>On-screen Show (4:3)</PresentationFormat>
  <Paragraphs>525</Paragraphs>
  <Slides>59</Slides>
  <Notes>12</Notes>
  <HiddenSlides>0</HiddenSlides>
  <MMClips>1</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Office Theme</vt:lpstr>
      <vt:lpstr>PowerPoint Presentation</vt:lpstr>
      <vt:lpstr>STAAR WARS:  May the Foldables be with you!</vt:lpstr>
      <vt:lpstr>STAAR WARS</vt:lpstr>
      <vt:lpstr>Basic Folds</vt:lpstr>
      <vt:lpstr>PowerPoint Presentation</vt:lpstr>
      <vt:lpstr>Water Cycle</vt:lpstr>
      <vt:lpstr>Water Cycle</vt:lpstr>
      <vt:lpstr>PowerPoint Presentation</vt:lpstr>
      <vt:lpstr>PowerPoint Presentation</vt:lpstr>
      <vt:lpstr>PowerPoint Presentation</vt:lpstr>
      <vt:lpstr>Moon Phases</vt:lpstr>
      <vt:lpstr>PowerPoint Presentation</vt:lpstr>
      <vt:lpstr>Moon Phases</vt:lpstr>
      <vt:lpstr>PowerPoint Presentation</vt:lpstr>
      <vt:lpstr>PowerPoint Presentation</vt:lpstr>
      <vt:lpstr>PowerPoint Presentation</vt:lpstr>
      <vt:lpstr>PowerPoint Presentation</vt:lpstr>
      <vt:lpstr>PowerPoint Presentation</vt:lpstr>
      <vt:lpstr>Tides</vt:lpstr>
      <vt:lpstr>PowerPoint Presentation</vt:lpstr>
      <vt:lpstr>PowerPoint Presentation</vt:lpstr>
      <vt:lpstr>PowerPoint Presentation</vt:lpstr>
      <vt:lpstr>PowerPoint Presentation</vt:lpstr>
      <vt:lpstr>Sun  Earth  Moon  Thinking Map</vt:lpstr>
      <vt:lpstr>PowerPoint Presentation</vt:lpstr>
      <vt:lpstr>Moon Earth Sun</vt:lpstr>
      <vt:lpstr>The Sun</vt:lpstr>
      <vt:lpstr>PowerPoint Presentation</vt:lpstr>
      <vt:lpstr>PowerPoint Presentation</vt:lpstr>
      <vt:lpstr>PowerPoint Presentation</vt:lpstr>
      <vt:lpstr>PowerPoint Presentation</vt:lpstr>
      <vt:lpstr>Our Solar System</vt:lpstr>
      <vt:lpstr>PowerPoint Presentation</vt:lpstr>
      <vt:lpstr>PowerPoint Presentation</vt:lpstr>
      <vt:lpstr>PowerPoint Presentation</vt:lpstr>
      <vt:lpstr>PowerPoint Presentation</vt:lpstr>
      <vt:lpstr>PowerPoint Presentation</vt:lpstr>
      <vt:lpstr>Inner Planets</vt:lpstr>
      <vt:lpstr>PowerPoint Presentation</vt:lpstr>
      <vt:lpstr>Outer Planets</vt:lpstr>
      <vt:lpstr>PowerPoint Presentation</vt:lpstr>
      <vt:lpstr>PowerPoint Presentation</vt:lpstr>
      <vt:lpstr>Seasons</vt:lpstr>
      <vt:lpstr>PowerPoint Presentation</vt:lpstr>
      <vt:lpstr>PowerPoint Presentation</vt:lpstr>
      <vt:lpstr>Northern Hemisphere Summer</vt:lpstr>
      <vt:lpstr>Northern Hemisphere Winter</vt:lpstr>
      <vt:lpstr>PowerPoint Presentation</vt:lpstr>
      <vt:lpstr>Height of Sun for 50 degree N latitude</vt:lpstr>
      <vt:lpstr>Other Observations</vt:lpstr>
      <vt:lpstr>PowerPoint Presentation</vt:lpstr>
      <vt:lpstr>Cells</vt:lpstr>
      <vt:lpstr>PowerPoint Presentation</vt:lpstr>
      <vt:lpstr>PowerPoint Presentation</vt:lpstr>
      <vt:lpstr>PowerPoint Presentation</vt:lpstr>
      <vt:lpstr>PowerPoint Presentation</vt:lpstr>
      <vt:lpstr>PowerPoint Presentation</vt:lpstr>
      <vt:lpstr>Earth / Moon / Mars </vt:lpstr>
      <vt:lpstr>Pocket Solar System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jhill</dc:creator>
  <cp:lastModifiedBy>Angelica Kruizinga</cp:lastModifiedBy>
  <cp:revision>83</cp:revision>
  <dcterms:created xsi:type="dcterms:W3CDTF">2014-01-21T01:26:23Z</dcterms:created>
  <dcterms:modified xsi:type="dcterms:W3CDTF">2014-12-02T21:37:35Z</dcterms:modified>
</cp:coreProperties>
</file>