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58" r:id="rId3"/>
    <p:sldMasterId id="2147483683" r:id="rId4"/>
  </p:sldMasterIdLst>
  <p:notesMasterIdLst>
    <p:notesMasterId r:id="rId34"/>
  </p:notesMasterIdLst>
  <p:sldIdLst>
    <p:sldId id="293" r:id="rId5"/>
    <p:sldId id="294" r:id="rId6"/>
    <p:sldId id="296" r:id="rId7"/>
    <p:sldId id="256" r:id="rId8"/>
    <p:sldId id="257" r:id="rId9"/>
    <p:sldId id="265" r:id="rId10"/>
    <p:sldId id="267" r:id="rId11"/>
    <p:sldId id="258" r:id="rId12"/>
    <p:sldId id="262" r:id="rId13"/>
    <p:sldId id="263" r:id="rId14"/>
    <p:sldId id="264" r:id="rId15"/>
    <p:sldId id="268" r:id="rId16"/>
    <p:sldId id="260" r:id="rId17"/>
    <p:sldId id="261" r:id="rId18"/>
    <p:sldId id="259" r:id="rId19"/>
    <p:sldId id="271" r:id="rId20"/>
    <p:sldId id="273" r:id="rId21"/>
    <p:sldId id="275" r:id="rId22"/>
    <p:sldId id="276" r:id="rId23"/>
    <p:sldId id="277" r:id="rId24"/>
    <p:sldId id="278" r:id="rId25"/>
    <p:sldId id="279" r:id="rId26"/>
    <p:sldId id="280" r:id="rId27"/>
    <p:sldId id="284" r:id="rId28"/>
    <p:sldId id="286" r:id="rId29"/>
    <p:sldId id="289" r:id="rId30"/>
    <p:sldId id="290" r:id="rId31"/>
    <p:sldId id="291" r:id="rId32"/>
    <p:sldId id="29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07" autoAdjust="0"/>
    <p:restoredTop sz="94673" autoAdjust="0"/>
  </p:normalViewPr>
  <p:slideViewPr>
    <p:cSldViewPr>
      <p:cViewPr>
        <p:scale>
          <a:sx n="66" d="100"/>
          <a:sy n="66" d="100"/>
        </p:scale>
        <p:origin x="-1944" y="-600"/>
      </p:cViewPr>
      <p:guideLst>
        <p:guide orient="horz" pos="2160"/>
        <p:guide pos="2928"/>
      </p:guideLst>
    </p:cSldViewPr>
  </p:slideViewPr>
  <p:outlineViewPr>
    <p:cViewPr>
      <p:scale>
        <a:sx n="33" d="100"/>
        <a:sy n="33" d="100"/>
      </p:scale>
      <p:origin x="0" y="681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slide" Target="slides/slide29.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275362-A5E1-4E40-B15E-AA7DC3847B02}" type="datetimeFigureOut">
              <a:rPr lang="en-US" smtClean="0"/>
              <a:t>2/16/15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3D770B-0803-4A97-A895-C3D12001F655}" type="slidenum">
              <a:rPr lang="en-US" smtClean="0"/>
              <a:t>‹#›</a:t>
            </a:fld>
            <a:endParaRPr lang="en-US"/>
          </a:p>
        </p:txBody>
      </p:sp>
    </p:spTree>
    <p:extLst>
      <p:ext uri="{BB962C8B-B14F-4D97-AF65-F5344CB8AC3E}">
        <p14:creationId xmlns:p14="http://schemas.microsoft.com/office/powerpoint/2010/main" val="3474968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Beginning in the summer of 1990, the NASA's Texas Space Grant Consortium initiated weeklong professional development training for teachers. This aerospace workshop, called LiftOff, emphasizes science, technology, engineering, and mathematics (STEM) learning experiences by incorporating a space science theme supported by NASA missions. In 2013 we began partnering with NASA Johnson Space Center and the Middle School Aerospace Scholars program. That partnership continues. Teacher participants are provided with information and experiences through speakers, hands-on activities and field investigations that promote space science and enrichment activities for themselves and others.</a:t>
            </a:r>
            <a:endParaRPr lang="en-US" dirty="0"/>
          </a:p>
        </p:txBody>
      </p:sp>
      <p:sp>
        <p:nvSpPr>
          <p:cNvPr id="4" name="Slide Number Placeholder 3"/>
          <p:cNvSpPr>
            <a:spLocks noGrp="1"/>
          </p:cNvSpPr>
          <p:nvPr>
            <p:ph type="sldNum" sz="quarter" idx="10"/>
          </p:nvPr>
        </p:nvSpPr>
        <p:spPr/>
        <p:txBody>
          <a:bodyPr/>
          <a:lstStyle/>
          <a:p>
            <a:fld id="{063D770B-0803-4A97-A895-C3D12001F655}" type="slidenum">
              <a:rPr lang="en-US" smtClean="0"/>
              <a:t>5</a:t>
            </a:fld>
            <a:endParaRPr lang="en-US"/>
          </a:p>
        </p:txBody>
      </p:sp>
    </p:spTree>
    <p:extLst>
      <p:ext uri="{BB962C8B-B14F-4D97-AF65-F5344CB8AC3E}">
        <p14:creationId xmlns:p14="http://schemas.microsoft.com/office/powerpoint/2010/main" val="3612366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were three themes in teacher participants’ personal statements about the overall experience of LiftOff and their plans for using the resources and learning they obtained:  (1) endorsement of LiftOff 2014 as “the best” professional development; (2) expression of definite intentions to plan and integrate gained information into their classrooms; and (3) wishes for the training to include more opportunities for networking with the other teacher participants and making formal plans for using the resources and learning obtained.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Theme 1.  LiftOff was experienced as “the best” professional development</a:t>
            </a:r>
          </a:p>
          <a:p>
            <a:pPr lvl="0"/>
            <a:r>
              <a:rPr lang="en-US" sz="1200" kern="1200" dirty="0" smtClean="0">
                <a:solidFill>
                  <a:schemeClr val="tx1"/>
                </a:solidFill>
                <a:effectLst/>
                <a:latin typeface="+mn-lt"/>
                <a:ea typeface="+mn-ea"/>
                <a:cs typeface="+mn-cs"/>
              </a:rPr>
              <a:t>LiftOff was spectacular:  great activities, amazing and awesome speakers</a:t>
            </a:r>
          </a:p>
          <a:p>
            <a:pPr lvl="0"/>
            <a:r>
              <a:rPr lang="en-US" sz="1200" kern="1200" dirty="0" smtClean="0">
                <a:solidFill>
                  <a:schemeClr val="tx1"/>
                </a:solidFill>
                <a:effectLst/>
                <a:latin typeface="+mn-lt"/>
                <a:ea typeface="+mn-ea"/>
                <a:cs typeface="+mn-cs"/>
              </a:rPr>
              <a:t>THIS was the experience of a lifetime.</a:t>
            </a:r>
          </a:p>
          <a:p>
            <a:pPr lvl="0"/>
            <a:r>
              <a:rPr lang="en-US" sz="1200" kern="1200" dirty="0" smtClean="0">
                <a:solidFill>
                  <a:schemeClr val="tx1"/>
                </a:solidFill>
                <a:effectLst/>
                <a:latin typeface="+mn-lt"/>
                <a:ea typeface="+mn-ea"/>
                <a:cs typeface="+mn-cs"/>
              </a:rPr>
              <a:t>This was the most important and eye opening professional development I have ever done.</a:t>
            </a:r>
          </a:p>
          <a:p>
            <a:pPr lvl="0"/>
            <a:r>
              <a:rPr lang="en-US" sz="1200" kern="1200" dirty="0" smtClean="0">
                <a:solidFill>
                  <a:schemeClr val="tx1"/>
                </a:solidFill>
                <a:effectLst/>
                <a:latin typeface="+mn-lt"/>
                <a:ea typeface="+mn-ea"/>
                <a:cs typeface="+mn-cs"/>
              </a:rPr>
              <a:t>An excellent program that was informative and inspiring.  Best training for teachers!</a:t>
            </a:r>
          </a:p>
          <a:p>
            <a:pPr lvl="0"/>
            <a:r>
              <a:rPr lang="en-US" sz="1200" kern="1200" dirty="0" smtClean="0">
                <a:solidFill>
                  <a:schemeClr val="tx1"/>
                </a:solidFill>
                <a:effectLst/>
                <a:latin typeface="+mn-lt"/>
                <a:ea typeface="+mn-ea"/>
                <a:cs typeface="+mn-cs"/>
              </a:rPr>
              <a:t>Beyond my wildest dreams!  Amazing week!</a:t>
            </a:r>
          </a:p>
          <a:p>
            <a:pPr lvl="0"/>
            <a:r>
              <a:rPr lang="en-US" sz="1200" kern="1200" dirty="0" smtClean="0">
                <a:solidFill>
                  <a:schemeClr val="tx1"/>
                </a:solidFill>
                <a:effectLst/>
                <a:latin typeface="+mn-lt"/>
                <a:ea typeface="+mn-ea"/>
                <a:cs typeface="+mn-cs"/>
              </a:rPr>
              <a:t>This is the BEST conference I have ever attended in my 17 years of teaching.</a:t>
            </a:r>
          </a:p>
          <a:p>
            <a:r>
              <a:rPr lang="en-US" sz="1200" kern="1200" dirty="0" smtClean="0">
                <a:solidFill>
                  <a:schemeClr val="tx1"/>
                </a:solidFill>
                <a:effectLst/>
                <a:latin typeface="+mn-lt"/>
                <a:ea typeface="+mn-ea"/>
                <a:cs typeface="+mn-cs"/>
              </a:rPr>
              <a:t>Theme 2.  Teacher participants expect to integrate the resources and activities into their classrooms.</a:t>
            </a:r>
          </a:p>
          <a:p>
            <a:pPr lvl="0"/>
            <a:r>
              <a:rPr lang="en-US" sz="1200" kern="1200" dirty="0" smtClean="0">
                <a:solidFill>
                  <a:schemeClr val="tx1"/>
                </a:solidFill>
                <a:effectLst/>
                <a:latin typeface="+mn-lt"/>
                <a:ea typeface="+mn-ea"/>
                <a:cs typeface="+mn-cs"/>
              </a:rPr>
              <a:t>I can’t wait to add some of the lessons to my curriculum.</a:t>
            </a:r>
          </a:p>
          <a:p>
            <a:pPr lvl="0"/>
            <a:r>
              <a:rPr lang="en-US" sz="1200" kern="1200" dirty="0" smtClean="0">
                <a:solidFill>
                  <a:schemeClr val="tx1"/>
                </a:solidFill>
                <a:effectLst/>
                <a:latin typeface="+mn-lt"/>
                <a:ea typeface="+mn-ea"/>
                <a:cs typeface="+mn-cs"/>
              </a:rPr>
              <a:t>You have given me a great springboard to better assist my students, my school, and my district.</a:t>
            </a:r>
          </a:p>
          <a:p>
            <a:pPr lvl="0"/>
            <a:r>
              <a:rPr lang="en-US" sz="1200" kern="1200" dirty="0" smtClean="0">
                <a:solidFill>
                  <a:schemeClr val="tx1"/>
                </a:solidFill>
                <a:effectLst/>
                <a:latin typeface="+mn-lt"/>
                <a:ea typeface="+mn-ea"/>
                <a:cs typeface="+mn-cs"/>
              </a:rPr>
              <a:t>Will embed materials into lessons, my after school program, and share with colleagues.</a:t>
            </a:r>
          </a:p>
          <a:p>
            <a:pPr lvl="0"/>
            <a:r>
              <a:rPr lang="en-US" sz="1200" kern="1200" dirty="0" smtClean="0">
                <a:solidFill>
                  <a:schemeClr val="tx1"/>
                </a:solidFill>
                <a:effectLst/>
                <a:latin typeface="+mn-lt"/>
                <a:ea typeface="+mn-ea"/>
                <a:cs typeface="+mn-cs"/>
              </a:rPr>
              <a:t>Can’t wait to plan and integrate gained information.  </a:t>
            </a:r>
          </a:p>
          <a:p>
            <a:pPr lvl="0"/>
            <a:r>
              <a:rPr lang="en-US" sz="1200" kern="1200" dirty="0" smtClean="0">
                <a:solidFill>
                  <a:schemeClr val="tx1"/>
                </a:solidFill>
                <a:effectLst/>
                <a:latin typeface="+mn-lt"/>
                <a:ea typeface="+mn-ea"/>
                <a:cs typeface="+mn-cs"/>
              </a:rPr>
              <a:t>I can’t wait to go back to my district and share with coordinators.</a:t>
            </a:r>
          </a:p>
          <a:p>
            <a:r>
              <a:rPr lang="en-US" sz="1200" kern="1200" dirty="0" smtClean="0">
                <a:solidFill>
                  <a:schemeClr val="tx1"/>
                </a:solidFill>
                <a:effectLst/>
                <a:latin typeface="+mn-lt"/>
                <a:ea typeface="+mn-ea"/>
                <a:cs typeface="+mn-cs"/>
              </a:rPr>
              <a:t>Theme 3.  Desire was expressed for increased networking and planning with the other participants.</a:t>
            </a:r>
          </a:p>
          <a:p>
            <a:pPr lvl="0"/>
            <a:r>
              <a:rPr lang="en-US" sz="1200" kern="1200" dirty="0" smtClean="0">
                <a:solidFill>
                  <a:schemeClr val="tx1"/>
                </a:solidFill>
                <a:effectLst/>
                <a:latin typeface="+mn-lt"/>
                <a:ea typeface="+mn-ea"/>
                <a:cs typeface="+mn-cs"/>
              </a:rPr>
              <a:t>The only improvement I would suggest is making us mix it up more—we formed little groups and I feel I barely got to speak to some of the participants.</a:t>
            </a:r>
          </a:p>
          <a:p>
            <a:pPr lvl="0"/>
            <a:r>
              <a:rPr lang="en-US" sz="1200" kern="1200" dirty="0" smtClean="0">
                <a:solidFill>
                  <a:schemeClr val="tx1"/>
                </a:solidFill>
                <a:effectLst/>
                <a:latin typeface="+mn-lt"/>
                <a:ea typeface="+mn-ea"/>
                <a:cs typeface="+mn-cs"/>
              </a:rPr>
              <a:t>I wish the day ended at 6:00 pm to allow for meet and greet at the hotel.</a:t>
            </a:r>
          </a:p>
          <a:p>
            <a:pPr lvl="0"/>
            <a:r>
              <a:rPr lang="en-US" sz="1200" kern="1200" dirty="0" smtClean="0">
                <a:solidFill>
                  <a:schemeClr val="tx1"/>
                </a:solidFill>
                <a:effectLst/>
                <a:latin typeface="+mn-lt"/>
                <a:ea typeface="+mn-ea"/>
                <a:cs typeface="+mn-cs"/>
              </a:rPr>
              <a:t>A little time to assimilate information on a daily basis might be considered.  Discussion w/colleagues in an informal setting does wonders for understanding and implementation.</a:t>
            </a:r>
          </a:p>
          <a:p>
            <a:endParaRPr lang="en-US" dirty="0"/>
          </a:p>
        </p:txBody>
      </p:sp>
      <p:sp>
        <p:nvSpPr>
          <p:cNvPr id="4" name="Slide Number Placeholder 3"/>
          <p:cNvSpPr>
            <a:spLocks noGrp="1"/>
          </p:cNvSpPr>
          <p:nvPr>
            <p:ph type="sldNum" sz="quarter" idx="10"/>
          </p:nvPr>
        </p:nvSpPr>
        <p:spPr/>
        <p:txBody>
          <a:bodyPr/>
          <a:lstStyle/>
          <a:p>
            <a:fld id="{063D770B-0803-4A97-A895-C3D12001F655}" type="slidenum">
              <a:rPr lang="en-US" smtClean="0"/>
              <a:t>15</a:t>
            </a:fld>
            <a:endParaRPr lang="en-US"/>
          </a:p>
        </p:txBody>
      </p:sp>
    </p:spTree>
    <p:extLst>
      <p:ext uri="{BB962C8B-B14F-4D97-AF65-F5344CB8AC3E}">
        <p14:creationId xmlns:p14="http://schemas.microsoft.com/office/powerpoint/2010/main" val="2280726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eg"/><Relationship Id="rId3" Type="http://schemas.openxmlformats.org/officeDocument/2006/relationships/image" Target="../media/image4.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1268027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24860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E1F882-5396-7649-A4C4-87ED4569173F}" type="datetimeFigureOut">
              <a:rPr lang="en-US" smtClean="0"/>
              <a:t>2/16/15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9E1B89-45A1-FF4E-8CCA-AE157CCAB612}" type="slidenum">
              <a:rPr lang="en-US" smtClean="0"/>
              <a:t>‹#›</a:t>
            </a:fld>
            <a:endParaRPr lang="en-US"/>
          </a:p>
        </p:txBody>
      </p:sp>
    </p:spTree>
    <p:extLst>
      <p:ext uri="{BB962C8B-B14F-4D97-AF65-F5344CB8AC3E}">
        <p14:creationId xmlns:p14="http://schemas.microsoft.com/office/powerpoint/2010/main" val="2547181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99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descr="yell_web banner_no text1-01.jpg"/>
          <p:cNvPicPr>
            <a:picLocks noChangeAspect="1"/>
          </p:cNvPicPr>
          <p:nvPr userDrawn="1"/>
        </p:nvPicPr>
        <p:blipFill>
          <a:blip r:embed="rId2">
            <a:extLst>
              <a:ext uri="{28A0092B-C50C-407E-A947-70E740481C1C}">
                <a14:useLocalDpi xmlns:a14="http://schemas.microsoft.com/office/drawing/2010/main" val="0"/>
              </a:ext>
            </a:extLst>
          </a:blip>
          <a:srcRect t="5882" r="826"/>
          <a:stretch>
            <a:fillRect/>
          </a:stretch>
        </p:blipFill>
        <p:spPr bwMode="auto">
          <a:xfrm>
            <a:off x="-3175" y="-76200"/>
            <a:ext cx="91471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Insig-cl_cmyk_bl.jpg"/>
          <p:cNvPicPr>
            <a:picLocks noChangeAspect="1"/>
          </p:cNvPicPr>
          <p:nvPr userDrawn="1"/>
        </p:nvPicPr>
        <p:blipFill>
          <a:blip r:embed="rId3" cstate="print">
            <a:clrChange>
              <a:clrFrom>
                <a:srgbClr val="0C0C0C"/>
              </a:clrFrom>
              <a:clrTo>
                <a:srgbClr val="0C0C0C">
                  <a:alpha val="0"/>
                </a:srgbClr>
              </a:clrTo>
            </a:clrChange>
            <a:extLst>
              <a:ext uri="{28A0092B-C50C-407E-A947-70E740481C1C}">
                <a14:useLocalDpi xmlns:a14="http://schemas.microsoft.com/office/drawing/2010/main" val="0"/>
              </a:ext>
            </a:extLst>
          </a:blip>
          <a:srcRect/>
          <a:stretch>
            <a:fillRect/>
          </a:stretch>
        </p:blipFill>
        <p:spPr bwMode="auto">
          <a:xfrm>
            <a:off x="228600" y="76200"/>
            <a:ext cx="10128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67383E04-CE62-4B51-960D-869763A12246}"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2113074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Tree>
    <p:extLst>
      <p:ext uri="{BB962C8B-B14F-4D97-AF65-F5344CB8AC3E}">
        <p14:creationId xmlns:p14="http://schemas.microsoft.com/office/powerpoint/2010/main" val="2276704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5AC8DD44-903E-4513-8941-9F3EDDB5D35D}"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051C9B29-8F28-4FD9-A24C-8FDF5F235615}"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4026394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53D82C9A-9CE5-40E3-96CA-1F08A07E8DDB}"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C287777C-91D5-4BEF-83F8-1B9431384DB3}"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1519709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7C84ED33-8305-4638-B7AE-DCDED8FE8BF7}"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6CD8FFE0-77B2-4394-81C6-2F78B6796DBD}"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2877681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D3214D62-16B1-42DB-B08C-A4A0016BC943}"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6533A0B5-AFA0-4E2B-BA73-0069676B4275}"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1036136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62819233-7420-4589-B53A-4668804011FF}"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D888A83B-15FB-43C2-980F-D9E4A010C5C2}"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2571221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1536D35D-4CC2-4E90-BC9C-050061BE32FC}"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83BECFD5-610E-4D5C-BE9F-5C5020515416}"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1534797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4C37E6A4-3D64-411D-B5DA-DA880C3A360E}"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C5B98197-CB8D-4658-A808-65CE6FFC8F6B}"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34299939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69A5063C-6F95-4E0E-A0DC-7486F934AB2A}"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DF10780A-F373-41C6-885E-E5FD03DF93EE}"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94397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0B4CEA3C-49FA-4C9D-B2D9-7623BD9777F1}" type="datetimeFigureOut">
              <a:rPr lang="en-US" altLang="en-US">
                <a:solidFill>
                  <a:prstClr val="black"/>
                </a:solidFill>
                <a:ea typeface="ＭＳ Ｐゴシック" pitchFamily="34" charset="-128"/>
              </a:rPr>
              <a:pPr fontAlgn="base">
                <a:spcBef>
                  <a:spcPct val="0"/>
                </a:spcBef>
                <a:spcAft>
                  <a:spcPct val="0"/>
                </a:spcAft>
                <a:defRPr/>
              </a:pPr>
              <a:t>2/16/15</a:t>
            </a:fld>
            <a:endParaRPr lang="en-US" altLang="en-US">
              <a:solidFill>
                <a:prstClr val="black"/>
              </a:solidFill>
              <a:ea typeface="ＭＳ Ｐゴシック" pitchFamily="34" charset="-128"/>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pPr fontAlgn="base">
              <a:spcBef>
                <a:spcPct val="0"/>
              </a:spcBef>
              <a:spcAft>
                <a:spcPct val="0"/>
              </a:spcAft>
              <a:defRPr/>
            </a:pPr>
            <a:fld id="{13EA691E-D15A-4C7A-8FB8-B81D5985236C}" type="slidenum">
              <a:rPr lang="en-US" altLang="en-US">
                <a:solidFill>
                  <a:prstClr val="black"/>
                </a:solidFill>
                <a:ea typeface="ＭＳ Ｐゴシック" pitchFamily="34" charset="-128"/>
              </a:rPr>
              <a:pPr fontAlgn="base">
                <a:spcBef>
                  <a:spcPct val="0"/>
                </a:spcBef>
                <a:spcAft>
                  <a:spcPct val="0"/>
                </a:spcAft>
                <a:defRPr/>
              </a:pPr>
              <a:t>‹#›</a:t>
            </a:fld>
            <a:endParaRPr lang="en-US" altLang="en-US">
              <a:solidFill>
                <a:prstClr val="black"/>
              </a:solidFill>
              <a:ea typeface="ＭＳ Ｐゴシック" pitchFamily="34" charset="-128"/>
            </a:endParaRPr>
          </a:p>
        </p:txBody>
      </p:sp>
    </p:spTree>
    <p:extLst>
      <p:ext uri="{BB962C8B-B14F-4D97-AF65-F5344CB8AC3E}">
        <p14:creationId xmlns:p14="http://schemas.microsoft.com/office/powerpoint/2010/main" val="2969228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0014600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86E1F882-5396-7649-A4C4-87ED4569173F}" type="datetimeFigureOut">
              <a:rPr lang="en-US" smtClean="0"/>
              <a:t>2/16/15</a:t>
            </a:fld>
            <a:endParaRPr lang="en-US"/>
          </a:p>
        </p:txBody>
      </p:sp>
      <p:sp>
        <p:nvSpPr>
          <p:cNvPr id="8" name="Slide Number Placeholder 7"/>
          <p:cNvSpPr>
            <a:spLocks noGrp="1"/>
          </p:cNvSpPr>
          <p:nvPr>
            <p:ph type="sldNum" sz="quarter" idx="11"/>
          </p:nvPr>
        </p:nvSpPr>
        <p:spPr/>
        <p:txBody>
          <a:bodyPr/>
          <a:lstStyle/>
          <a:p>
            <a:fld id="{F99E1B89-45A1-FF4E-8CCA-AE157CCAB612}"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86E1F882-5396-7649-A4C4-87ED4569173F}" type="datetimeFigureOut">
              <a:rPr lang="en-US" smtClean="0"/>
              <a:t>2/16/15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E1B89-45A1-FF4E-8CCA-AE157CCAB612}"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E1F882-5396-7649-A4C4-87ED4569173F}" type="datetimeFigureOut">
              <a:rPr lang="en-US" smtClean="0"/>
              <a:t>2/16/15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E1B89-45A1-FF4E-8CCA-AE157CCAB612}"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86E1F882-5396-7649-A4C4-87ED4569173F}" type="datetimeFigureOut">
              <a:rPr lang="en-US" smtClean="0"/>
              <a:t>2/16/15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9E1B89-45A1-FF4E-8CCA-AE157CCAB612}"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6E1F882-5396-7649-A4C4-87ED4569173F}" type="datetimeFigureOut">
              <a:rPr lang="en-US" smtClean="0"/>
              <a:t>2/16/15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9E1B89-45A1-FF4E-8CCA-AE157CCAB612}"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6E1F882-5396-7649-A4C4-87ED4569173F}" type="datetimeFigureOut">
              <a:rPr lang="en-US" smtClean="0"/>
              <a:t>2/16/15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9E1B89-45A1-FF4E-8CCA-AE157CCAB612}"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E1F882-5396-7649-A4C4-87ED4569173F}" type="datetimeFigureOut">
              <a:rPr lang="en-US" smtClean="0"/>
              <a:t>2/16/15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9E1B89-45A1-FF4E-8CCA-AE157CCAB612}" type="slidenum">
              <a:rPr lang="en-US" smtClean="0"/>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E1F882-5396-7649-A4C4-87ED4569173F}" type="datetimeFigureOut">
              <a:rPr lang="en-US" smtClean="0"/>
              <a:t>2/16/15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9E1B89-45A1-FF4E-8CCA-AE157CCAB612}" type="slidenum">
              <a:rPr lang="en-US" smtClean="0"/>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E1F882-5396-7649-A4C4-87ED4569173F}" type="datetimeFigureOut">
              <a:rPr lang="en-US" smtClean="0"/>
              <a:t>2/16/15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9E1B89-45A1-FF4E-8CCA-AE157CCAB612}" type="slidenum">
              <a:rPr lang="en-US" smtClean="0"/>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E1F882-5396-7649-A4C4-87ED4569173F}" type="datetimeFigureOut">
              <a:rPr lang="en-US" smtClean="0"/>
              <a:t>2/16/15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E1B89-45A1-FF4E-8CCA-AE157CCAB612}" type="slidenum">
              <a:rPr lang="en-US" smtClean="0"/>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E1F882-5396-7649-A4C4-87ED4569173F}" type="datetimeFigureOut">
              <a:rPr lang="en-US" smtClean="0"/>
              <a:t>2/16/15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9E1B89-45A1-FF4E-8CCA-AE157CCAB61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4" Type="http://schemas.openxmlformats.org/officeDocument/2006/relationships/image" Target="../media/image1.png"/><Relationship Id="rId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15.xml"/><Relationship Id="rId12" Type="http://schemas.openxmlformats.org/officeDocument/2006/relationships/slideLayout" Target="../slideLayouts/slideLayout16.xml"/><Relationship Id="rId13" Type="http://schemas.openxmlformats.org/officeDocument/2006/relationships/theme" Target="../theme/theme3.xml"/><Relationship Id="rId14" Type="http://schemas.openxmlformats.org/officeDocument/2006/relationships/image" Target="../media/image3.jpeg"/><Relationship Id="rId15" Type="http://schemas.openxmlformats.org/officeDocument/2006/relationships/image" Target="../media/image4.jpeg"/><Relationship Id="rId1" Type="http://schemas.openxmlformats.org/officeDocument/2006/relationships/slideLayout" Target="../slideLayouts/slideLayout5.xml"/><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 Id="rId9" Type="http://schemas.openxmlformats.org/officeDocument/2006/relationships/slideLayout" Target="../slideLayouts/slideLayout13.xml"/><Relationship Id="rId10"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27.xml"/><Relationship Id="rId12" Type="http://schemas.openxmlformats.org/officeDocument/2006/relationships/theme" Target="../theme/theme4.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9" Type="http://schemas.openxmlformats.org/officeDocument/2006/relationships/slideLayout" Target="../slideLayouts/slideLayout25.xml"/><Relationship Id="rId10"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6" descr="tsgc_300dpi.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72400" y="6294123"/>
            <a:ext cx="914400" cy="384048"/>
          </a:xfrm>
          <a:prstGeom prst="rect">
            <a:avLst/>
          </a:prstGeom>
        </p:spPr>
      </p:pic>
      <p:pic>
        <p:nvPicPr>
          <p:cNvPr id="8" name="Picture 7" descr="nasa_logo.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1000" y="6248400"/>
            <a:ext cx="594360" cy="475495"/>
          </a:xfrm>
          <a:prstGeom prst="rect">
            <a:avLst/>
          </a:prstGeom>
        </p:spPr>
      </p:pic>
      <p:sp>
        <p:nvSpPr>
          <p:cNvPr id="9" name="Rectangle 8"/>
          <p:cNvSpPr/>
          <p:nvPr userDrawn="1"/>
        </p:nvSpPr>
        <p:spPr>
          <a:xfrm>
            <a:off x="0" y="381000"/>
            <a:ext cx="9144000" cy="9144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Tree>
    <p:extLst>
      <p:ext uri="{BB962C8B-B14F-4D97-AF65-F5344CB8AC3E}">
        <p14:creationId xmlns:p14="http://schemas.microsoft.com/office/powerpoint/2010/main" val="395817782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000" b="1" kern="1200">
          <a:solidFill>
            <a:srgbClr val="FFFFFF"/>
          </a:solidFill>
          <a:latin typeface="Arial"/>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E1F882-5396-7649-A4C4-87ED4569173F}" type="datetimeFigureOut">
              <a:rPr lang="en-US" smtClean="0"/>
              <a:t>2/16/15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9E1B89-45A1-FF4E-8CCA-AE157CCAB612}" type="slidenum">
              <a:rPr lang="en-US" smtClean="0"/>
              <a:t>‹#›</a:t>
            </a:fld>
            <a:endParaRPr lang="en-US"/>
          </a:p>
        </p:txBody>
      </p:sp>
    </p:spTree>
    <p:extLst>
      <p:ext uri="{BB962C8B-B14F-4D97-AF65-F5344CB8AC3E}">
        <p14:creationId xmlns:p14="http://schemas.microsoft.com/office/powerpoint/2010/main" val="3407691688"/>
      </p:ext>
    </p:extLst>
  </p:cSld>
  <p:clrMap bg1="lt1" tx1="dk1" bg2="lt2" tx2="dk2" accent1="accent1" accent2="accent2" accent3="accent3" accent4="accent4" accent5="accent5" accent6="accent6" hlink="hlink" folHlink="folHlink"/>
  <p:sldLayoutIdLst>
    <p:sldLayoutId id="2147483657" r:id="rId1"/>
    <p:sldLayoutId id="2147483695"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6324600"/>
            <a:ext cx="9144000" cy="533400"/>
          </a:xfrm>
          <a:prstGeom prst="rect">
            <a:avLst/>
          </a:prstGeom>
          <a:solidFill>
            <a:srgbClr val="FFFFA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1027" name="Text Placeholder 2"/>
          <p:cNvSpPr>
            <a:spLocks noGrp="1"/>
          </p:cNvSpPr>
          <p:nvPr>
            <p:ph type="body" idx="1"/>
          </p:nvPr>
        </p:nvSpPr>
        <p:spPr bwMode="auto">
          <a:xfrm>
            <a:off x="228600" y="1341438"/>
            <a:ext cx="8686800"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028" name="Picture 6" descr="yell_web banner_no text1-01.jpg"/>
          <p:cNvPicPr>
            <a:picLocks noChangeAspect="1"/>
          </p:cNvPicPr>
          <p:nvPr/>
        </p:nvPicPr>
        <p:blipFill>
          <a:blip r:embed="rId14">
            <a:extLst>
              <a:ext uri="{28A0092B-C50C-407E-A947-70E740481C1C}">
                <a14:useLocalDpi xmlns:a14="http://schemas.microsoft.com/office/drawing/2010/main" val="0"/>
              </a:ext>
            </a:extLst>
          </a:blip>
          <a:srcRect t="5882" r="826"/>
          <a:stretch>
            <a:fillRect/>
          </a:stretch>
        </p:blipFill>
        <p:spPr bwMode="auto">
          <a:xfrm>
            <a:off x="-12700" y="0"/>
            <a:ext cx="9156700"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7" descr="Insig-cl_cmyk_bl.jpg"/>
          <p:cNvPicPr>
            <a:picLocks noChangeAspect="1"/>
          </p:cNvPicPr>
          <p:nvPr/>
        </p:nvPicPr>
        <p:blipFill>
          <a:blip r:embed="rId15" cstate="print">
            <a:clrChange>
              <a:clrFrom>
                <a:srgbClr val="0C0C0C"/>
              </a:clrFrom>
              <a:clrTo>
                <a:srgbClr val="0C0C0C">
                  <a:alpha val="0"/>
                </a:srgbClr>
              </a:clrTo>
            </a:clrChange>
            <a:extLst>
              <a:ext uri="{28A0092B-C50C-407E-A947-70E740481C1C}">
                <a14:useLocalDpi xmlns:a14="http://schemas.microsoft.com/office/drawing/2010/main" val="0"/>
              </a:ext>
            </a:extLst>
          </a:blip>
          <a:srcRect/>
          <a:stretch>
            <a:fillRect/>
          </a:stretch>
        </p:blipFill>
        <p:spPr bwMode="auto">
          <a:xfrm>
            <a:off x="228600" y="190500"/>
            <a:ext cx="10128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TextBox 10"/>
          <p:cNvSpPr txBox="1">
            <a:spLocks noChangeArrowheads="1"/>
          </p:cNvSpPr>
          <p:nvPr/>
        </p:nvSpPr>
        <p:spPr bwMode="auto">
          <a:xfrm>
            <a:off x="15875" y="6400800"/>
            <a:ext cx="25717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r>
              <a:rPr lang="en-US" sz="2000" dirty="0" smtClean="0">
                <a:solidFill>
                  <a:prstClr val="black"/>
                </a:solidFill>
                <a:latin typeface="Calibri" pitchFamily="34" charset="0"/>
                <a:ea typeface="ＭＳ Ｐゴシック" pitchFamily="34" charset="-128"/>
              </a:rPr>
              <a:t>Summer of Innovation</a:t>
            </a:r>
          </a:p>
          <a:p>
            <a:pPr eaLnBrk="1" fontAlgn="base" hangingPunct="1">
              <a:spcBef>
                <a:spcPct val="0"/>
              </a:spcBef>
              <a:spcAft>
                <a:spcPct val="0"/>
              </a:spcAft>
              <a:defRPr/>
            </a:pPr>
            <a:endParaRPr lang="en-US" sz="2000" dirty="0" smtClean="0">
              <a:solidFill>
                <a:prstClr val="black"/>
              </a:solidFill>
              <a:latin typeface="Calibri" pitchFamily="34" charset="0"/>
              <a:ea typeface="ＭＳ Ｐゴシック" pitchFamily="34" charset="-128"/>
            </a:endParaRPr>
          </a:p>
        </p:txBody>
      </p:sp>
    </p:spTree>
    <p:extLst>
      <p:ext uri="{BB962C8B-B14F-4D97-AF65-F5344CB8AC3E}">
        <p14:creationId xmlns:p14="http://schemas.microsoft.com/office/powerpoint/2010/main" val="207973792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txStyles>
    <p:titleStyle>
      <a:lvl1pPr algn="ctr" rtl="0" eaLnBrk="0" fontAlgn="base" hangingPunct="0">
        <a:spcBef>
          <a:spcPct val="0"/>
        </a:spcBef>
        <a:spcAft>
          <a:spcPct val="0"/>
        </a:spcAft>
        <a:defRPr sz="4400" kern="1200">
          <a:solidFill>
            <a:schemeClr val="tx1"/>
          </a:solidFill>
          <a:latin typeface="+mj-lt"/>
          <a:ea typeface="ＭＳ Ｐゴシック" charset="0"/>
          <a:cs typeface="Geneva" charset="0"/>
        </a:defRPr>
      </a:lvl1pPr>
      <a:lvl2pPr algn="ctr" rtl="0" eaLnBrk="0" fontAlgn="base" hangingPunct="0">
        <a:spcBef>
          <a:spcPct val="0"/>
        </a:spcBef>
        <a:spcAft>
          <a:spcPct val="0"/>
        </a:spcAft>
        <a:defRPr sz="4400">
          <a:solidFill>
            <a:schemeClr val="tx1"/>
          </a:solidFill>
          <a:latin typeface="Calibri" pitchFamily="1" charset="0"/>
          <a:ea typeface="ＭＳ Ｐゴシック" charset="0"/>
          <a:cs typeface="Geneva" charset="0"/>
        </a:defRPr>
      </a:lvl2pPr>
      <a:lvl3pPr algn="ctr" rtl="0" eaLnBrk="0" fontAlgn="base" hangingPunct="0">
        <a:spcBef>
          <a:spcPct val="0"/>
        </a:spcBef>
        <a:spcAft>
          <a:spcPct val="0"/>
        </a:spcAft>
        <a:defRPr sz="4400">
          <a:solidFill>
            <a:schemeClr val="tx1"/>
          </a:solidFill>
          <a:latin typeface="Calibri" pitchFamily="1" charset="0"/>
          <a:ea typeface="ＭＳ Ｐゴシック" charset="0"/>
          <a:cs typeface="Geneva" charset="0"/>
        </a:defRPr>
      </a:lvl3pPr>
      <a:lvl4pPr algn="ctr" rtl="0" eaLnBrk="0" fontAlgn="base" hangingPunct="0">
        <a:spcBef>
          <a:spcPct val="0"/>
        </a:spcBef>
        <a:spcAft>
          <a:spcPct val="0"/>
        </a:spcAft>
        <a:defRPr sz="4400">
          <a:solidFill>
            <a:schemeClr val="tx1"/>
          </a:solidFill>
          <a:latin typeface="Calibri" pitchFamily="1" charset="0"/>
          <a:ea typeface="ＭＳ Ｐゴシック" charset="0"/>
          <a:cs typeface="Geneva" charset="0"/>
        </a:defRPr>
      </a:lvl4pPr>
      <a:lvl5pPr algn="ctr" rtl="0" eaLnBrk="0" fontAlgn="base" hangingPunct="0">
        <a:spcBef>
          <a:spcPct val="0"/>
        </a:spcBef>
        <a:spcAft>
          <a:spcPct val="0"/>
        </a:spcAft>
        <a:defRPr sz="4400">
          <a:solidFill>
            <a:schemeClr val="tx1"/>
          </a:solidFill>
          <a:latin typeface="Calibri" pitchFamily="1" charset="0"/>
          <a:ea typeface="ＭＳ Ｐゴシック" charset="0"/>
          <a:cs typeface="Geneva" charset="0"/>
        </a:defRPr>
      </a:lvl5pPr>
      <a:lvl6pPr marL="457200" algn="ctr" rtl="0" fontAlgn="base">
        <a:spcBef>
          <a:spcPct val="0"/>
        </a:spcBef>
        <a:spcAft>
          <a:spcPct val="0"/>
        </a:spcAft>
        <a:defRPr sz="4400">
          <a:solidFill>
            <a:schemeClr val="tx1"/>
          </a:solidFill>
          <a:latin typeface="Calibri" pitchFamily="1" charset="0"/>
        </a:defRPr>
      </a:lvl6pPr>
      <a:lvl7pPr marL="914400" algn="ctr" rtl="0" fontAlgn="base">
        <a:spcBef>
          <a:spcPct val="0"/>
        </a:spcBef>
        <a:spcAft>
          <a:spcPct val="0"/>
        </a:spcAft>
        <a:defRPr sz="4400">
          <a:solidFill>
            <a:schemeClr val="tx1"/>
          </a:solidFill>
          <a:latin typeface="Calibri" pitchFamily="1" charset="0"/>
        </a:defRPr>
      </a:lvl7pPr>
      <a:lvl8pPr marL="1371600" algn="ctr" rtl="0" fontAlgn="base">
        <a:spcBef>
          <a:spcPct val="0"/>
        </a:spcBef>
        <a:spcAft>
          <a:spcPct val="0"/>
        </a:spcAft>
        <a:defRPr sz="4400">
          <a:solidFill>
            <a:schemeClr val="tx1"/>
          </a:solidFill>
          <a:latin typeface="Calibri" pitchFamily="1" charset="0"/>
        </a:defRPr>
      </a:lvl8pPr>
      <a:lvl9pPr marL="1828800" algn="ctr" rtl="0" fontAlgn="base">
        <a:spcBef>
          <a:spcPct val="0"/>
        </a:spcBef>
        <a:spcAft>
          <a:spcPct val="0"/>
        </a:spcAft>
        <a:defRPr sz="4400">
          <a:solidFill>
            <a:schemeClr val="tx1"/>
          </a:solidFill>
          <a:latin typeface="Calibri" pitchFamily="1"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Geneva" charset="0"/>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Geneva" charset="0"/>
          <a:cs typeface="Geneva" charset="0"/>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Geneva" charset="0"/>
          <a:cs typeface="Geneva" charset="0"/>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Geneva" charset="0"/>
          <a:cs typeface="Geneva"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Geneva" charset="0"/>
          <a:cs typeface="Geneva"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0C4986D-6BE9-4264-908F-02DB36FD8D6C}" type="datetime1">
              <a:rPr lang="en-US" smtClean="0"/>
              <a:t>2/16/15</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r>
              <a:rPr lang="en-US" smtClean="0"/>
              <a:t>Footer Text</a:t>
            </a:r>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BA9B540C-44DA-4F69-89C9-7C84606640D3}" type="slidenum">
              <a:rPr lang="en-US" smtClean="0"/>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22.xml"/><Relationship Id="rId2"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g"/><Relationship Id="rId5" Type="http://schemas.openxmlformats.org/officeDocument/2006/relationships/image" Target="../media/image15.png"/><Relationship Id="rId6" Type="http://schemas.openxmlformats.org/officeDocument/2006/relationships/image" Target="../media/image16.gi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 Id="rId3" Type="http://schemas.openxmlformats.org/officeDocument/2006/relationships/image" Target="../media/image18.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5"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jpeg"/><Relationship Id="rId5" Type="http://schemas.openxmlformats.org/officeDocument/2006/relationships/image" Target="../media/image28.jpeg"/><Relationship Id="rId1" Type="http://schemas.openxmlformats.org/officeDocument/2006/relationships/slideLayout" Target="../slideLayouts/slideLayout2.xml"/><Relationship Id="rId2"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 Id="rId3" Type="http://schemas.openxmlformats.org/officeDocument/2006/relationships/image" Target="../media/image32.jpg"/></Relationships>
</file>

<file path=ppt/slides/_rels/slide14.xml.rels><?xml version="1.0" encoding="UTF-8" standalone="yes"?>
<Relationships xmlns="http://schemas.openxmlformats.org/package/2006/relationships"><Relationship Id="rId3" Type="http://schemas.openxmlformats.org/officeDocument/2006/relationships/image" Target="../media/image34.jp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3.jp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4" Type="http://schemas.openxmlformats.org/officeDocument/2006/relationships/image" Target="../media/image37.jpeg"/><Relationship Id="rId5" Type="http://schemas.openxmlformats.org/officeDocument/2006/relationships/image" Target="../media/image38.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sgc.utexas.edu/liftoff" TargetMode="External"/><Relationship Id="rId3" Type="http://schemas.openxmlformats.org/officeDocument/2006/relationships/image" Target="../media/image3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jpeg"/><Relationship Id="rId6" Type="http://schemas.openxmlformats.org/officeDocument/2006/relationships/image" Target="../media/image45.png"/><Relationship Id="rId1" Type="http://schemas.openxmlformats.org/officeDocument/2006/relationships/slideLayout" Target="../slideLayouts/slideLayout11.xml"/><Relationship Id="rId2"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jpeg"/><Relationship Id="rId5" Type="http://schemas.openxmlformats.org/officeDocument/2006/relationships/image" Target="../media/image49.png"/><Relationship Id="rId6" Type="http://schemas.openxmlformats.org/officeDocument/2006/relationships/image" Target="../media/image50.png"/><Relationship Id="rId7" Type="http://schemas.openxmlformats.org/officeDocument/2006/relationships/image" Target="../media/image51.png"/><Relationship Id="rId1" Type="http://schemas.openxmlformats.org/officeDocument/2006/relationships/slideLayout" Target="../slideLayouts/slideLayout11.xml"/><Relationship Id="rId2" Type="http://schemas.openxmlformats.org/officeDocument/2006/relationships/image" Target="../media/image4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2.png"/><Relationship Id="rId3" Type="http://schemas.openxmlformats.org/officeDocument/2006/relationships/image" Target="../media/image53.jpeg"/></Relationships>
</file>

<file path=ppt/slides/_rels/slide22.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image" Target="../media/image56.jpeg"/><Relationship Id="rId1" Type="http://schemas.openxmlformats.org/officeDocument/2006/relationships/slideLayout" Target="../slideLayouts/slideLayout11.xml"/><Relationship Id="rId2"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1" Type="http://schemas.openxmlformats.org/officeDocument/2006/relationships/slideLayout" Target="../slideLayouts/slideLayout11.xml"/><Relationship Id="rId2" Type="http://schemas.openxmlformats.org/officeDocument/2006/relationships/image" Target="../media/image5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2.png"/><Relationship Id="rId3" Type="http://schemas.openxmlformats.org/officeDocument/2006/relationships/image" Target="../media/image6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6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347029main_s125e007223_full.jpg"/>
          <p:cNvPicPr>
            <a:picLocks noChangeAspect="1"/>
          </p:cNvPicPr>
          <p:nvPr/>
        </p:nvPicPr>
        <p:blipFill rotWithShape="1">
          <a:blip r:embed="rId2">
            <a:extLst>
              <a:ext uri="{28A0092B-C50C-407E-A947-70E740481C1C}">
                <a14:useLocalDpi xmlns:a14="http://schemas.microsoft.com/office/drawing/2010/main" val="0"/>
              </a:ext>
            </a:extLst>
          </a:blip>
          <a:srcRect l="15456"/>
          <a:stretch/>
        </p:blipFill>
        <p:spPr>
          <a:xfrm>
            <a:off x="0" y="0"/>
            <a:ext cx="3959721" cy="6858000"/>
          </a:xfrm>
          <a:prstGeom prst="rect">
            <a:avLst/>
          </a:prstGeom>
          <a:effectLst>
            <a:outerShdw blurRad="50800" dist="38100" dir="2700000" algn="tl" rotWithShape="0">
              <a:prstClr val="black">
                <a:alpha val="40000"/>
              </a:prstClr>
            </a:outerShdw>
          </a:effectLst>
        </p:spPr>
      </p:pic>
      <p:sp>
        <p:nvSpPr>
          <p:cNvPr id="8" name="TextBox 7"/>
          <p:cNvSpPr txBox="1"/>
          <p:nvPr/>
        </p:nvSpPr>
        <p:spPr>
          <a:xfrm>
            <a:off x="4351338" y="4039563"/>
            <a:ext cx="4436533" cy="1200329"/>
          </a:xfrm>
          <a:prstGeom prst="rect">
            <a:avLst/>
          </a:prstGeom>
          <a:noFill/>
        </p:spPr>
        <p:txBody>
          <a:bodyPr wrap="square" rtlCol="0">
            <a:spAutoFit/>
          </a:bodyPr>
          <a:lstStyle/>
          <a:p>
            <a:pPr algn="r"/>
            <a:r>
              <a:rPr lang="en-US" b="1" dirty="0" smtClean="0">
                <a:solidFill>
                  <a:schemeClr val="tx1">
                    <a:lumMod val="50000"/>
                    <a:lumOff val="50000"/>
                  </a:schemeClr>
                </a:solidFill>
                <a:latin typeface="Arial"/>
                <a:cs typeface="Arial"/>
              </a:rPr>
              <a:t>Margaret Baguio</a:t>
            </a:r>
          </a:p>
          <a:p>
            <a:pPr algn="r"/>
            <a:r>
              <a:rPr lang="en-US" dirty="0" smtClean="0">
                <a:solidFill>
                  <a:schemeClr val="tx1">
                    <a:lumMod val="50000"/>
                    <a:lumOff val="50000"/>
                  </a:schemeClr>
                </a:solidFill>
                <a:latin typeface="Arial"/>
                <a:cs typeface="Arial"/>
              </a:rPr>
              <a:t>Sr. Education/Outreach Coordinator</a:t>
            </a:r>
          </a:p>
          <a:p>
            <a:pPr algn="r"/>
            <a:r>
              <a:rPr lang="en-US" dirty="0" smtClean="0">
                <a:solidFill>
                  <a:schemeClr val="tx1">
                    <a:lumMod val="50000"/>
                    <a:lumOff val="50000"/>
                  </a:schemeClr>
                </a:solidFill>
                <a:latin typeface="Arial"/>
                <a:cs typeface="Arial"/>
              </a:rPr>
              <a:t>NASA Texas Space Grant Consortium</a:t>
            </a:r>
          </a:p>
          <a:p>
            <a:endParaRPr lang="en-US" dirty="0"/>
          </a:p>
        </p:txBody>
      </p:sp>
      <p:pic>
        <p:nvPicPr>
          <p:cNvPr id="9" name="Picture 8" descr="tsgc_mod_nasa_v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9132" y="2006092"/>
            <a:ext cx="3602736" cy="1243584"/>
          </a:xfrm>
          <a:prstGeom prst="rect">
            <a:avLst/>
          </a:prstGeom>
        </p:spPr>
      </p:pic>
    </p:spTree>
    <p:extLst>
      <p:ext uri="{BB962C8B-B14F-4D97-AF65-F5344CB8AC3E}">
        <p14:creationId xmlns:p14="http://schemas.microsoft.com/office/powerpoint/2010/main" val="4108177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828800"/>
            <a:ext cx="8229600" cy="4525963"/>
          </a:xfrm>
        </p:spPr>
        <p:txBody>
          <a:bodyPr>
            <a:normAutofit fontScale="40000" lnSpcReduction="20000"/>
          </a:bodyPr>
          <a:lstStyle/>
          <a:p>
            <a:pPr marL="0" indent="0">
              <a:buNone/>
            </a:pPr>
            <a:r>
              <a:rPr lang="en-US" sz="5100" b="1" dirty="0" smtClean="0">
                <a:latin typeface="Arial"/>
                <a:cs typeface="Arial"/>
              </a:rPr>
              <a:t>58 members to include universities, colleges, junior colleges, government, non-profits, and industry</a:t>
            </a:r>
          </a:p>
          <a:p>
            <a:pPr marL="0" indent="0">
              <a:buNone/>
            </a:pPr>
            <a:endParaRPr lang="en-US" dirty="0" smtClean="0">
              <a:latin typeface="Arial"/>
              <a:cs typeface="Arial"/>
            </a:endParaRPr>
          </a:p>
          <a:p>
            <a:pPr marL="0" indent="0">
              <a:buNone/>
            </a:pPr>
            <a:r>
              <a:rPr lang="en-US" sz="4500" dirty="0" smtClean="0">
                <a:latin typeface="Arial"/>
                <a:cs typeface="Arial"/>
              </a:rPr>
              <a:t>The </a:t>
            </a:r>
            <a:r>
              <a:rPr lang="en-US" sz="4500" dirty="0">
                <a:latin typeface="Arial"/>
                <a:cs typeface="Arial"/>
              </a:rPr>
              <a:t>Texas Space Grant Consortium, formed in 1989, has as its objectives to</a:t>
            </a:r>
            <a:r>
              <a:rPr lang="en-US" sz="4500" dirty="0" smtClean="0">
                <a:latin typeface="Arial"/>
                <a:cs typeface="Arial"/>
              </a:rPr>
              <a:t>:</a:t>
            </a:r>
          </a:p>
          <a:p>
            <a:pPr marL="0" indent="0">
              <a:buNone/>
            </a:pPr>
            <a:endParaRPr lang="en-US" sz="4500" dirty="0">
              <a:latin typeface="Arial"/>
              <a:cs typeface="Arial"/>
            </a:endParaRPr>
          </a:p>
          <a:p>
            <a:r>
              <a:rPr lang="en-US" sz="4500" dirty="0">
                <a:latin typeface="Arial"/>
                <a:cs typeface="Arial"/>
              </a:rPr>
              <a:t>Foster sharing of space related course materials among consortium academic institutions</a:t>
            </a:r>
          </a:p>
          <a:p>
            <a:r>
              <a:rPr lang="en-US" sz="4500" dirty="0">
                <a:latin typeface="Arial"/>
                <a:cs typeface="Arial"/>
              </a:rPr>
              <a:t>Foster the development of multi-institutional space research efforts </a:t>
            </a:r>
            <a:r>
              <a:rPr lang="en-US" sz="4500" dirty="0" smtClean="0">
                <a:latin typeface="Arial"/>
                <a:cs typeface="Arial"/>
              </a:rPr>
              <a:t>including </a:t>
            </a:r>
            <a:r>
              <a:rPr lang="en-US" sz="4500" dirty="0">
                <a:latin typeface="Arial"/>
                <a:cs typeface="Arial"/>
              </a:rPr>
              <a:t>industry-university teaming</a:t>
            </a:r>
          </a:p>
          <a:p>
            <a:r>
              <a:rPr lang="en-US" sz="4500" dirty="0">
                <a:latin typeface="Arial"/>
                <a:cs typeface="Arial"/>
              </a:rPr>
              <a:t>Foster high quality graduate level space research at consortium academic institutions</a:t>
            </a:r>
          </a:p>
          <a:p>
            <a:r>
              <a:rPr lang="en-US" sz="4500" dirty="0">
                <a:latin typeface="Arial"/>
                <a:cs typeface="Arial"/>
              </a:rPr>
              <a:t>Use interest in space to increase participation in science and mathematics in the public schools</a:t>
            </a:r>
          </a:p>
          <a:p>
            <a:r>
              <a:rPr lang="en-US" sz="4500" dirty="0">
                <a:latin typeface="Arial"/>
                <a:cs typeface="Arial"/>
              </a:rPr>
              <a:t>Foster space-related programs and curricula for public schools and for the public</a:t>
            </a:r>
          </a:p>
          <a:p>
            <a:r>
              <a:rPr lang="en-US" sz="4500" dirty="0">
                <a:latin typeface="Arial"/>
                <a:cs typeface="Arial"/>
              </a:rPr>
              <a:t>Increase the pool of high school graduates who enter college to study science, mathematics, and engineering with emphasis on underrepresented minorities and women</a:t>
            </a:r>
          </a:p>
        </p:txBody>
      </p:sp>
      <p:sp>
        <p:nvSpPr>
          <p:cNvPr id="4" name="Rectangle 3"/>
          <p:cNvSpPr/>
          <p:nvPr/>
        </p:nvSpPr>
        <p:spPr>
          <a:xfrm>
            <a:off x="0" y="228600"/>
            <a:ext cx="9144000" cy="1143000"/>
          </a:xfrm>
          <a:prstGeom prst="rect">
            <a:avLst/>
          </a:prstGeom>
          <a:solidFill>
            <a:srgbClr val="17375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457200" y="457200"/>
            <a:ext cx="8229600" cy="685800"/>
          </a:xfrm>
        </p:spPr>
        <p:txBody>
          <a:bodyPr anchor="ctr">
            <a:noAutofit/>
          </a:bodyPr>
          <a:lstStyle/>
          <a:p>
            <a:r>
              <a:rPr lang="en-US" sz="3400" b="1" dirty="0">
                <a:solidFill>
                  <a:srgbClr val="FFFFFF"/>
                </a:solidFill>
                <a:latin typeface="Arial"/>
                <a:cs typeface="Arial"/>
              </a:rPr>
              <a:t>NASA Texas Space Grant Consortium</a:t>
            </a:r>
          </a:p>
        </p:txBody>
      </p:sp>
    </p:spTree>
    <p:extLst>
      <p:ext uri="{BB962C8B-B14F-4D97-AF65-F5344CB8AC3E}">
        <p14:creationId xmlns:p14="http://schemas.microsoft.com/office/powerpoint/2010/main" val="306019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828800"/>
            <a:ext cx="4953000" cy="4525963"/>
          </a:xfrm>
        </p:spPr>
        <p:txBody>
          <a:bodyPr>
            <a:normAutofit/>
          </a:bodyPr>
          <a:lstStyle/>
          <a:p>
            <a:pPr marL="0" indent="0">
              <a:buNone/>
            </a:pPr>
            <a:r>
              <a:rPr lang="en-US" sz="2800" b="1" dirty="0">
                <a:latin typeface="Arial"/>
                <a:cs typeface="Arial"/>
              </a:rPr>
              <a:t>Major programs</a:t>
            </a:r>
            <a:r>
              <a:rPr lang="en-US" sz="2800" dirty="0">
                <a:latin typeface="Arial"/>
                <a:cs typeface="Arial"/>
              </a:rPr>
              <a:t>:</a:t>
            </a:r>
          </a:p>
          <a:p>
            <a:pPr marL="0" indent="0">
              <a:buNone/>
            </a:pPr>
            <a:endParaRPr lang="en-US" sz="2800" dirty="0">
              <a:latin typeface="Arial"/>
              <a:cs typeface="Arial"/>
            </a:endParaRPr>
          </a:p>
          <a:p>
            <a:r>
              <a:rPr lang="en-US" sz="2800" dirty="0">
                <a:latin typeface="Arial"/>
                <a:cs typeface="Arial"/>
              </a:rPr>
              <a:t>Fellowship and Scholarship</a:t>
            </a:r>
          </a:p>
          <a:p>
            <a:r>
              <a:rPr lang="en-US" sz="2800" dirty="0">
                <a:latin typeface="Arial"/>
                <a:cs typeface="Arial"/>
              </a:rPr>
              <a:t>Design Challenge</a:t>
            </a:r>
          </a:p>
          <a:p>
            <a:r>
              <a:rPr lang="en-US" sz="2800" dirty="0">
                <a:latin typeface="Arial"/>
                <a:cs typeface="Arial"/>
              </a:rPr>
              <a:t>Mini-grants: Research, K-12, New Investigator</a:t>
            </a:r>
          </a:p>
          <a:p>
            <a:r>
              <a:rPr lang="en-US" sz="2800" dirty="0">
                <a:latin typeface="Arial"/>
                <a:cs typeface="Arial"/>
              </a:rPr>
              <a:t>K-12 Education</a:t>
            </a:r>
          </a:p>
        </p:txBody>
      </p:sp>
      <p:sp>
        <p:nvSpPr>
          <p:cNvPr id="4" name="Rectangle 3"/>
          <p:cNvSpPr/>
          <p:nvPr/>
        </p:nvSpPr>
        <p:spPr>
          <a:xfrm>
            <a:off x="0" y="228600"/>
            <a:ext cx="9144000" cy="1143000"/>
          </a:xfrm>
          <a:prstGeom prst="rect">
            <a:avLst/>
          </a:prstGeom>
          <a:solidFill>
            <a:srgbClr val="17375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457200" y="457200"/>
            <a:ext cx="8229600" cy="685800"/>
          </a:xfrm>
        </p:spPr>
        <p:txBody>
          <a:bodyPr anchor="ctr">
            <a:noAutofit/>
          </a:bodyPr>
          <a:lstStyle/>
          <a:p>
            <a:r>
              <a:rPr lang="en-US" sz="3400" b="1" dirty="0">
                <a:solidFill>
                  <a:srgbClr val="FFFFFF"/>
                </a:solidFill>
                <a:latin typeface="Arial"/>
                <a:cs typeface="Arial"/>
              </a:rPr>
              <a:t>NASA Texas Space Grant Consortium</a:t>
            </a:r>
          </a:p>
        </p:txBody>
      </p:sp>
      <p:pic>
        <p:nvPicPr>
          <p:cNvPr id="5" name="Picture 4"/>
          <p:cNvPicPr>
            <a:picLocks noChangeAspect="1"/>
          </p:cNvPicPr>
          <p:nvPr/>
        </p:nvPicPr>
        <p:blipFill>
          <a:blip r:embed="rId2"/>
          <a:stretch>
            <a:fillRect/>
          </a:stretch>
        </p:blipFill>
        <p:spPr>
          <a:xfrm>
            <a:off x="6477000" y="1905000"/>
            <a:ext cx="1828800" cy="1828800"/>
          </a:xfrm>
          <a:prstGeom prst="rect">
            <a:avLst/>
          </a:prstGeom>
        </p:spPr>
      </p:pic>
      <p:pic>
        <p:nvPicPr>
          <p:cNvPr id="6" name="Picture 5" descr="title-challen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000" y="4343400"/>
            <a:ext cx="1828800" cy="1828800"/>
          </a:xfrm>
          <a:prstGeom prst="rect">
            <a:avLst/>
          </a:prstGeom>
        </p:spPr>
      </p:pic>
    </p:spTree>
    <p:extLst>
      <p:ext uri="{BB962C8B-B14F-4D97-AF65-F5344CB8AC3E}">
        <p14:creationId xmlns:p14="http://schemas.microsoft.com/office/powerpoint/2010/main" val="2681485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0"/>
            <a:ext cx="8229600" cy="1143000"/>
          </a:xfrm>
        </p:spPr>
        <p:txBody>
          <a:bodyPr>
            <a:normAutofit fontScale="90000"/>
          </a:bodyPr>
          <a:lstStyle/>
          <a:p>
            <a:pPr algn="r">
              <a:lnSpc>
                <a:spcPct val="110000"/>
              </a:lnSpc>
            </a:pPr>
            <a:r>
              <a:rPr lang="en-US" b="1" dirty="0" smtClean="0">
                <a:latin typeface="Arial"/>
                <a:cs typeface="Arial"/>
              </a:rPr>
              <a:t>NASA LiftOff</a:t>
            </a:r>
            <a:br>
              <a:rPr lang="en-US" b="1" dirty="0" smtClean="0">
                <a:latin typeface="Arial"/>
                <a:cs typeface="Arial"/>
              </a:rPr>
            </a:br>
            <a:r>
              <a:rPr lang="en-US" sz="2700" b="1" dirty="0" smtClean="0">
                <a:solidFill>
                  <a:schemeClr val="bg1"/>
                </a:solidFill>
                <a:latin typeface="Arial"/>
                <a:cs typeface="Arial"/>
              </a:rPr>
              <a:t>Professional Development Institute</a:t>
            </a:r>
            <a:endParaRPr lang="en-US" sz="2700" b="1" dirty="0">
              <a:solidFill>
                <a:schemeClr val="bg1"/>
              </a:solidFill>
              <a:latin typeface="Arial"/>
              <a:cs typeface="Arial"/>
            </a:endParaRPr>
          </a:p>
        </p:txBody>
      </p:sp>
      <p:sp>
        <p:nvSpPr>
          <p:cNvPr id="3" name="Subtitle 2"/>
          <p:cNvSpPr>
            <a:spLocks noGrp="1"/>
          </p:cNvSpPr>
          <p:nvPr>
            <p:ph type="subTitle" idx="4294967295"/>
          </p:nvPr>
        </p:nvSpPr>
        <p:spPr>
          <a:xfrm>
            <a:off x="4648200" y="3443288"/>
            <a:ext cx="4038600" cy="2514600"/>
          </a:xfrm>
        </p:spPr>
        <p:txBody>
          <a:bodyPr>
            <a:normAutofit/>
          </a:bodyPr>
          <a:lstStyle/>
          <a:p>
            <a:pPr marL="0" indent="0" algn="r">
              <a:buNone/>
            </a:pPr>
            <a:r>
              <a:rPr lang="en-US" dirty="0" smtClean="0">
                <a:solidFill>
                  <a:schemeClr val="tx1">
                    <a:lumMod val="50000"/>
                    <a:lumOff val="50000"/>
                  </a:schemeClr>
                </a:solidFill>
                <a:latin typeface="Arial"/>
                <a:cs typeface="Arial"/>
              </a:rPr>
              <a:t>Margaret Baguio</a:t>
            </a:r>
          </a:p>
          <a:p>
            <a:pPr marL="0" indent="0" algn="r">
              <a:buNone/>
            </a:pPr>
            <a:r>
              <a:rPr lang="en-US" sz="1600" dirty="0" smtClean="0">
                <a:solidFill>
                  <a:schemeClr val="tx1">
                    <a:lumMod val="50000"/>
                    <a:lumOff val="50000"/>
                  </a:schemeClr>
                </a:solidFill>
                <a:latin typeface="Arial"/>
                <a:cs typeface="Arial"/>
              </a:rPr>
              <a:t>Sr. Education/Outreach Coordinator</a:t>
            </a:r>
          </a:p>
          <a:p>
            <a:pPr marL="0" indent="0" algn="r">
              <a:buNone/>
            </a:pPr>
            <a:r>
              <a:rPr lang="en-US" sz="1600" dirty="0" smtClean="0">
                <a:solidFill>
                  <a:schemeClr val="tx1">
                    <a:lumMod val="50000"/>
                    <a:lumOff val="50000"/>
                  </a:schemeClr>
                </a:solidFill>
                <a:latin typeface="Arial"/>
                <a:cs typeface="Arial"/>
              </a:rPr>
              <a:t>NASA Texas Space Grant Consortium</a:t>
            </a:r>
          </a:p>
          <a:p>
            <a:pPr marL="0" indent="0" algn="r">
              <a:buNone/>
            </a:pPr>
            <a:endParaRPr lang="en-US" sz="1600" dirty="0" smtClean="0">
              <a:solidFill>
                <a:schemeClr val="tx1">
                  <a:lumMod val="50000"/>
                  <a:lumOff val="50000"/>
                </a:schemeClr>
              </a:solidFill>
              <a:latin typeface="Arial"/>
              <a:cs typeface="Arial"/>
            </a:endParaRPr>
          </a:p>
        </p:txBody>
      </p:sp>
      <p:pic>
        <p:nvPicPr>
          <p:cNvPr id="4" name="Picture 3" descr="0601073.jpg"/>
          <p:cNvPicPr>
            <a:picLocks noChangeAspect="1"/>
          </p:cNvPicPr>
          <p:nvPr/>
        </p:nvPicPr>
        <p:blipFill rotWithShape="1">
          <a:blip r:embed="rId2" cstate="print">
            <a:alphaModFix amt="47000"/>
            <a:extLst>
              <a:ext uri="{28A0092B-C50C-407E-A947-70E740481C1C}">
                <a14:useLocalDpi xmlns:a14="http://schemas.microsoft.com/office/drawing/2010/main" val="0"/>
              </a:ext>
            </a:extLst>
          </a:blip>
          <a:srcRect l="6099" r="23757"/>
          <a:stretch/>
        </p:blipFill>
        <p:spPr>
          <a:xfrm>
            <a:off x="0" y="0"/>
            <a:ext cx="3505200" cy="6858000"/>
          </a:xfrm>
          <a:prstGeom prst="rect">
            <a:avLst/>
          </a:prstGeom>
          <a:effectLst>
            <a:outerShdw blurRad="50800" dist="38100" dir="5400000" algn="t" rotWithShape="0">
              <a:prstClr val="black">
                <a:alpha val="40000"/>
              </a:prstClr>
            </a:outerShdw>
          </a:effectLst>
        </p:spPr>
      </p:pic>
      <p:sp>
        <p:nvSpPr>
          <p:cNvPr id="5" name="Rectangle 4"/>
          <p:cNvSpPr/>
          <p:nvPr/>
        </p:nvSpPr>
        <p:spPr>
          <a:xfrm>
            <a:off x="2590800" y="2209800"/>
            <a:ext cx="6019800" cy="5334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6" name="Picture 5" descr="nasa_log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800" y="304800"/>
            <a:ext cx="914400" cy="731521"/>
          </a:xfrm>
          <a:prstGeom prst="rect">
            <a:avLst/>
          </a:prstGeom>
        </p:spPr>
      </p:pic>
      <p:pic>
        <p:nvPicPr>
          <p:cNvPr id="7" name="Picture 6" descr="tsgc_logo_allcolor.jpg"/>
          <p:cNvPicPr>
            <a:picLocks noChangeAspect="1"/>
          </p:cNvPicPr>
          <p:nvPr/>
        </p:nvPicPr>
        <p:blipFill rotWithShape="1">
          <a:blip r:embed="rId4" cstate="print">
            <a:extLst>
              <a:ext uri="{28A0092B-C50C-407E-A947-70E740481C1C}">
                <a14:useLocalDpi xmlns:a14="http://schemas.microsoft.com/office/drawing/2010/main" val="0"/>
              </a:ext>
            </a:extLst>
          </a:blip>
          <a:srcRect l="2506" t="31372" r="3376" b="31590"/>
          <a:stretch/>
        </p:blipFill>
        <p:spPr>
          <a:xfrm>
            <a:off x="6858000" y="490643"/>
            <a:ext cx="914400" cy="359834"/>
          </a:xfrm>
          <a:prstGeom prst="rect">
            <a:avLst/>
          </a:prstGeom>
        </p:spPr>
      </p:pic>
    </p:spTree>
    <p:extLst>
      <p:ext uri="{BB962C8B-B14F-4D97-AF65-F5344CB8AC3E}">
        <p14:creationId xmlns:p14="http://schemas.microsoft.com/office/powerpoint/2010/main" val="183891980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5334000" cy="4419600"/>
          </a:xfrm>
        </p:spPr>
        <p:txBody>
          <a:bodyPr>
            <a:normAutofit/>
          </a:bodyPr>
          <a:lstStyle/>
          <a:p>
            <a:r>
              <a:rPr lang="en-US" sz="2700" dirty="0" smtClean="0">
                <a:latin typeface="Arial"/>
                <a:cs typeface="Arial"/>
              </a:rPr>
              <a:t>Sponsored by NASA Texas Space Grant Consortium</a:t>
            </a:r>
          </a:p>
          <a:p>
            <a:r>
              <a:rPr lang="en-US" sz="2700" dirty="0" smtClean="0">
                <a:latin typeface="Arial"/>
                <a:cs typeface="Arial"/>
              </a:rPr>
              <a:t>Nationally competitive program </a:t>
            </a:r>
          </a:p>
          <a:p>
            <a:r>
              <a:rPr lang="en-US" sz="2700" dirty="0" smtClean="0">
                <a:latin typeface="Arial"/>
                <a:cs typeface="Arial"/>
              </a:rPr>
              <a:t>Held at NASA Johnson Space Center</a:t>
            </a:r>
          </a:p>
          <a:p>
            <a:r>
              <a:rPr lang="en-US" sz="2700" dirty="0" smtClean="0">
                <a:latin typeface="Arial"/>
                <a:cs typeface="Arial"/>
              </a:rPr>
              <a:t>Theme changes each year</a:t>
            </a:r>
          </a:p>
          <a:p>
            <a:r>
              <a:rPr lang="en-US" sz="2700" dirty="0" smtClean="0">
                <a:latin typeface="Arial"/>
                <a:cs typeface="Arial"/>
              </a:rPr>
              <a:t>Middle and High School STEM Teachers</a:t>
            </a:r>
          </a:p>
          <a:p>
            <a:r>
              <a:rPr lang="en-US" sz="2700" dirty="0" smtClean="0">
                <a:latin typeface="Arial"/>
                <a:cs typeface="Arial"/>
              </a:rPr>
              <a:t>Train-the-trainer workshop</a:t>
            </a:r>
          </a:p>
          <a:p>
            <a:endParaRPr lang="en-US" sz="2700" dirty="0">
              <a:latin typeface="Arial"/>
              <a:cs typeface="Arial"/>
            </a:endParaRPr>
          </a:p>
        </p:txBody>
      </p:sp>
      <p:sp>
        <p:nvSpPr>
          <p:cNvPr id="2" name="Title 1"/>
          <p:cNvSpPr>
            <a:spLocks noGrp="1"/>
          </p:cNvSpPr>
          <p:nvPr>
            <p:ph type="title"/>
          </p:nvPr>
        </p:nvSpPr>
        <p:spPr/>
        <p:txBody>
          <a:bodyPr/>
          <a:lstStyle/>
          <a:p>
            <a:r>
              <a:rPr lang="en-US" b="1" dirty="0" smtClean="0">
                <a:solidFill>
                  <a:srgbClr val="FFFFFF"/>
                </a:solidFill>
                <a:latin typeface="Arial"/>
                <a:cs typeface="Arial"/>
              </a:rPr>
              <a:t>NASA LiftOff Institute</a:t>
            </a:r>
            <a:endParaRPr lang="en-US" b="1" dirty="0">
              <a:solidFill>
                <a:srgbClr val="FFFFFF"/>
              </a:solidFill>
              <a:latin typeface="Arial"/>
              <a:cs typeface="Arial"/>
            </a:endParaRPr>
          </a:p>
        </p:txBody>
      </p:sp>
      <p:pic>
        <p:nvPicPr>
          <p:cNvPr id="6" name="Picture 5" descr="IMG_9367.JPG"/>
          <p:cNvPicPr>
            <a:picLocks noChangeAspect="1"/>
          </p:cNvPicPr>
          <p:nvPr/>
        </p:nvPicPr>
        <p:blipFill rotWithShape="1">
          <a:blip r:embed="rId3" cstate="print">
            <a:extLst>
              <a:ext uri="{28A0092B-C50C-407E-A947-70E740481C1C}">
                <a14:useLocalDpi xmlns:a14="http://schemas.microsoft.com/office/drawing/2010/main" val="0"/>
              </a:ext>
            </a:extLst>
          </a:blip>
          <a:srcRect t="10661" r="11683" b="7231"/>
          <a:stretch/>
        </p:blipFill>
        <p:spPr>
          <a:xfrm>
            <a:off x="5867400" y="4495800"/>
            <a:ext cx="2743200" cy="1700226"/>
          </a:xfrm>
          <a:prstGeom prst="rect">
            <a:avLst/>
          </a:prstGeom>
        </p:spPr>
      </p:pic>
      <p:pic>
        <p:nvPicPr>
          <p:cNvPr id="8" name="Picture 7" descr="johnson-space-center.jpg"/>
          <p:cNvPicPr>
            <a:picLocks noChangeAspect="1"/>
          </p:cNvPicPr>
          <p:nvPr/>
        </p:nvPicPr>
        <p:blipFill rotWithShape="1">
          <a:blip r:embed="rId4">
            <a:extLst>
              <a:ext uri="{28A0092B-C50C-407E-A947-70E740481C1C}">
                <a14:useLocalDpi xmlns:a14="http://schemas.microsoft.com/office/drawing/2010/main" val="0"/>
              </a:ext>
            </a:extLst>
          </a:blip>
          <a:srcRect t="26689" b="12717"/>
          <a:stretch/>
        </p:blipFill>
        <p:spPr>
          <a:xfrm>
            <a:off x="5867400" y="1447800"/>
            <a:ext cx="2743200" cy="1329765"/>
          </a:xfrm>
          <a:prstGeom prst="rect">
            <a:avLst/>
          </a:prstGeom>
        </p:spPr>
      </p:pic>
      <p:grpSp>
        <p:nvGrpSpPr>
          <p:cNvPr id="13" name="Group 12"/>
          <p:cNvGrpSpPr/>
          <p:nvPr/>
        </p:nvGrpSpPr>
        <p:grpSpPr>
          <a:xfrm>
            <a:off x="5867400" y="2950882"/>
            <a:ext cx="2743200" cy="1371600"/>
            <a:chOff x="5791200" y="3124200"/>
            <a:chExt cx="2743200" cy="1371600"/>
          </a:xfrm>
        </p:grpSpPr>
        <p:pic>
          <p:nvPicPr>
            <p:cNvPr id="9" name="Picture 8" descr="LO1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2800" y="3124200"/>
              <a:ext cx="1371600" cy="1371600"/>
            </a:xfrm>
            <a:prstGeom prst="rect">
              <a:avLst/>
            </a:prstGeom>
          </p:spPr>
        </p:pic>
        <p:pic>
          <p:nvPicPr>
            <p:cNvPr id="11" name="Picture 10" descr="box.g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1200" y="3124200"/>
              <a:ext cx="1371600" cy="1371600"/>
            </a:xfrm>
            <a:prstGeom prst="rect">
              <a:avLst/>
            </a:prstGeom>
          </p:spPr>
        </p:pic>
      </p:grpSp>
    </p:spTree>
    <p:extLst>
      <p:ext uri="{BB962C8B-B14F-4D97-AF65-F5344CB8AC3E}">
        <p14:creationId xmlns:p14="http://schemas.microsoft.com/office/powerpoint/2010/main" val="49353307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990599"/>
          </a:xfrm>
        </p:spPr>
        <p:txBody>
          <a:bodyPr>
            <a:noAutofit/>
          </a:bodyPr>
          <a:lstStyle/>
          <a:p>
            <a:pPr marL="0" indent="0" algn="just">
              <a:buNone/>
            </a:pPr>
            <a:r>
              <a:rPr lang="en-US" sz="2700" dirty="0" smtClean="0">
                <a:latin typeface="Arial"/>
                <a:cs typeface="Arial"/>
              </a:rPr>
              <a:t>In support of K-12 Education, the Texas Space Grant Consortium has the following program goals: </a:t>
            </a:r>
            <a:endParaRPr lang="en-US" sz="2700" dirty="0">
              <a:latin typeface="Arial"/>
              <a:cs typeface="Arial"/>
            </a:endParaRPr>
          </a:p>
        </p:txBody>
      </p:sp>
      <p:sp>
        <p:nvSpPr>
          <p:cNvPr id="2" name="Title 1"/>
          <p:cNvSpPr>
            <a:spLocks noGrp="1"/>
          </p:cNvSpPr>
          <p:nvPr>
            <p:ph type="title"/>
          </p:nvPr>
        </p:nvSpPr>
        <p:spPr/>
        <p:txBody>
          <a:bodyPr/>
          <a:lstStyle/>
          <a:p>
            <a:r>
              <a:rPr lang="en-US" dirty="0" smtClean="0">
                <a:solidFill>
                  <a:srgbClr val="FFFFFF"/>
                </a:solidFill>
              </a:rPr>
              <a:t>Objectives</a:t>
            </a:r>
            <a:endParaRPr lang="en-US" dirty="0">
              <a:solidFill>
                <a:srgbClr val="FFFFFF"/>
              </a:solidFill>
            </a:endParaRPr>
          </a:p>
        </p:txBody>
      </p:sp>
      <p:sp>
        <p:nvSpPr>
          <p:cNvPr id="26" name="Rounded Rectangle 25"/>
          <p:cNvSpPr/>
          <p:nvPr/>
        </p:nvSpPr>
        <p:spPr>
          <a:xfrm>
            <a:off x="304800" y="2514600"/>
            <a:ext cx="8534400" cy="3657600"/>
          </a:xfrm>
          <a:prstGeom prst="roundRect">
            <a:avLst/>
          </a:prstGeom>
          <a:solidFill>
            <a:schemeClr val="bg1">
              <a:lumMod val="95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533400" y="2895600"/>
            <a:ext cx="6057900" cy="3139321"/>
          </a:xfrm>
          <a:prstGeom prst="rect">
            <a:avLst/>
          </a:prstGeom>
          <a:noFill/>
        </p:spPr>
        <p:txBody>
          <a:bodyPr wrap="square" rtlCol="0">
            <a:spAutoFit/>
          </a:bodyPr>
          <a:lstStyle/>
          <a:p>
            <a:pPr marL="342900" indent="-342900">
              <a:buFont typeface="+mj-lt"/>
              <a:buAutoNum type="arabicPeriod"/>
            </a:pPr>
            <a:r>
              <a:rPr lang="en-US" dirty="0">
                <a:latin typeface="Arial"/>
                <a:cs typeface="Arial"/>
              </a:rPr>
              <a:t>Assist K-12 teachers in exciting their students to learn math and science though space based activities.</a:t>
            </a:r>
          </a:p>
          <a:p>
            <a:pPr marL="342900" indent="-342900">
              <a:buFont typeface="+mj-lt"/>
              <a:buAutoNum type="arabicPeriod"/>
            </a:pPr>
            <a:endParaRPr lang="en-US" dirty="0">
              <a:latin typeface="Arial"/>
              <a:cs typeface="Arial"/>
            </a:endParaRPr>
          </a:p>
          <a:p>
            <a:pPr marL="342900" indent="-342900">
              <a:buFont typeface="+mj-lt"/>
              <a:buAutoNum type="arabicPeriod"/>
            </a:pPr>
            <a:r>
              <a:rPr lang="en-US" dirty="0">
                <a:latin typeface="Arial"/>
                <a:cs typeface="Arial"/>
              </a:rPr>
              <a:t>Increase K-12 educator knowledge in space related fields.</a:t>
            </a:r>
          </a:p>
          <a:p>
            <a:pPr marL="342900" indent="-342900">
              <a:buFont typeface="+mj-lt"/>
              <a:buAutoNum type="arabicPeriod"/>
            </a:pPr>
            <a:endParaRPr lang="en-US" dirty="0">
              <a:latin typeface="Arial"/>
              <a:cs typeface="Arial"/>
            </a:endParaRPr>
          </a:p>
          <a:p>
            <a:pPr marL="342900" indent="-342900">
              <a:buFont typeface="+mj-lt"/>
              <a:buAutoNum type="arabicPeriod"/>
            </a:pPr>
            <a:r>
              <a:rPr lang="en-US" dirty="0">
                <a:latin typeface="Arial"/>
                <a:cs typeface="Arial"/>
              </a:rPr>
              <a:t>Increase K-12 students knowledge in math and science through space related activities.</a:t>
            </a:r>
          </a:p>
          <a:p>
            <a:pPr marL="342900" indent="-342900">
              <a:buFont typeface="+mj-lt"/>
              <a:buAutoNum type="arabicPeriod"/>
            </a:pPr>
            <a:endParaRPr lang="en-US" dirty="0">
              <a:latin typeface="Arial"/>
              <a:cs typeface="Arial"/>
            </a:endParaRPr>
          </a:p>
          <a:p>
            <a:pPr marL="342900" indent="-342900">
              <a:buFont typeface="+mj-lt"/>
              <a:buAutoNum type="arabicPeriod"/>
            </a:pPr>
            <a:r>
              <a:rPr lang="en-US" dirty="0">
                <a:latin typeface="Arial"/>
                <a:cs typeface="Arial"/>
              </a:rPr>
              <a:t>Increase the public’s appreciation for the direct and indirect benefits of NASA sponsored research.</a:t>
            </a:r>
          </a:p>
        </p:txBody>
      </p:sp>
      <p:pic>
        <p:nvPicPr>
          <p:cNvPr id="27" name="Picture 26" descr="nanodays_nebraska.jpg"/>
          <p:cNvPicPr>
            <a:picLocks noChangeAspect="1"/>
          </p:cNvPicPr>
          <p:nvPr/>
        </p:nvPicPr>
        <p:blipFill rotWithShape="1">
          <a:blip r:embed="rId2">
            <a:extLst>
              <a:ext uri="{28A0092B-C50C-407E-A947-70E740481C1C}">
                <a14:useLocalDpi xmlns:a14="http://schemas.microsoft.com/office/drawing/2010/main" val="0"/>
              </a:ext>
            </a:extLst>
          </a:blip>
          <a:srcRect l="30444" r="3778"/>
          <a:stretch/>
        </p:blipFill>
        <p:spPr>
          <a:xfrm>
            <a:off x="6629400" y="2743200"/>
            <a:ext cx="1828800" cy="1377778"/>
          </a:xfrm>
          <a:prstGeom prst="rect">
            <a:avLst/>
          </a:prstGeom>
          <a:ln>
            <a:noFill/>
          </a:ln>
          <a:effectLst>
            <a:outerShdw blurRad="292100" dist="139700" dir="2700000" algn="tl" rotWithShape="0">
              <a:srgbClr val="333333">
                <a:alpha val="65000"/>
              </a:srgbClr>
            </a:outerShdw>
          </a:effectLst>
        </p:spPr>
      </p:pic>
      <p:pic>
        <p:nvPicPr>
          <p:cNvPr id="29" name="Picture 28" descr="308010main_hs-2009-05-a-print_full.jpg"/>
          <p:cNvPicPr>
            <a:picLocks noChangeAspect="1"/>
          </p:cNvPicPr>
          <p:nvPr/>
        </p:nvPicPr>
        <p:blipFill rotWithShape="1">
          <a:blip r:embed="rId3" cstate="print">
            <a:extLst>
              <a:ext uri="{28A0092B-C50C-407E-A947-70E740481C1C}">
                <a14:useLocalDpi xmlns:a14="http://schemas.microsoft.com/office/drawing/2010/main" val="0"/>
              </a:ext>
            </a:extLst>
          </a:blip>
          <a:srcRect l="17285" t="15309" r="18716" b="26667"/>
          <a:stretch/>
        </p:blipFill>
        <p:spPr>
          <a:xfrm>
            <a:off x="6629400" y="4495800"/>
            <a:ext cx="1828800" cy="13264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603617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rmAutofit fontScale="90000"/>
          </a:bodyPr>
          <a:lstStyle/>
          <a:p>
            <a:r>
              <a:rPr lang="en-US" b="1" dirty="0" smtClean="0">
                <a:solidFill>
                  <a:schemeClr val="bg1"/>
                </a:solidFill>
                <a:latin typeface="Arial"/>
                <a:cs typeface="Arial"/>
              </a:rPr>
              <a:t>Resources</a:t>
            </a:r>
            <a:endParaRPr lang="en-US" b="1" dirty="0">
              <a:solidFill>
                <a:schemeClr val="bg1"/>
              </a:solidFill>
              <a:latin typeface="Arial"/>
              <a:cs typeface="Arial"/>
            </a:endParaRPr>
          </a:p>
        </p:txBody>
      </p:sp>
      <p:pic>
        <p:nvPicPr>
          <p:cNvPr id="5" name="Picture 4" descr="IMG_943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4191000"/>
            <a:ext cx="2743200" cy="1828800"/>
          </a:xfrm>
          <a:prstGeom prst="rect">
            <a:avLst/>
          </a:prstGeom>
        </p:spPr>
      </p:pic>
      <p:pic>
        <p:nvPicPr>
          <p:cNvPr id="6" name="Picture 5" descr="IMG_9673.JPG"/>
          <p:cNvPicPr>
            <a:picLocks noChangeAspect="1"/>
          </p:cNvPicPr>
          <p:nvPr/>
        </p:nvPicPr>
        <p:blipFill rotWithShape="1">
          <a:blip r:embed="rId3" cstate="print">
            <a:extLst>
              <a:ext uri="{28A0092B-C50C-407E-A947-70E740481C1C}">
                <a14:useLocalDpi xmlns:a14="http://schemas.microsoft.com/office/drawing/2010/main" val="0"/>
              </a:ext>
            </a:extLst>
          </a:blip>
          <a:srcRect l="11111" r="19259"/>
          <a:stretch/>
        </p:blipFill>
        <p:spPr>
          <a:xfrm>
            <a:off x="3655060" y="4191000"/>
            <a:ext cx="1910080" cy="1828800"/>
          </a:xfrm>
          <a:prstGeom prst="rect">
            <a:avLst/>
          </a:prstGeom>
        </p:spPr>
      </p:pic>
      <p:pic>
        <p:nvPicPr>
          <p:cNvPr id="9" name="Picture 8" descr="hires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8686" y="1524000"/>
            <a:ext cx="3265714" cy="2286000"/>
          </a:xfrm>
          <a:prstGeom prst="rect">
            <a:avLst/>
          </a:prstGeom>
        </p:spPr>
      </p:pic>
      <p:sp>
        <p:nvSpPr>
          <p:cNvPr id="3" name="Content Placeholder 2"/>
          <p:cNvSpPr>
            <a:spLocks noGrp="1"/>
          </p:cNvSpPr>
          <p:nvPr>
            <p:ph idx="1"/>
          </p:nvPr>
        </p:nvSpPr>
        <p:spPr>
          <a:xfrm>
            <a:off x="914400" y="1447800"/>
            <a:ext cx="4191000" cy="2819400"/>
          </a:xfrm>
        </p:spPr>
        <p:txBody>
          <a:bodyPr>
            <a:normAutofit/>
          </a:bodyPr>
          <a:lstStyle/>
          <a:p>
            <a:r>
              <a:rPr lang="en-US" sz="2700" dirty="0" smtClean="0">
                <a:latin typeface="Arial"/>
                <a:cs typeface="Arial"/>
              </a:rPr>
              <a:t>Speakers</a:t>
            </a:r>
          </a:p>
          <a:p>
            <a:r>
              <a:rPr lang="en-US" sz="2700" dirty="0" smtClean="0">
                <a:latin typeface="Arial"/>
                <a:cs typeface="Arial"/>
              </a:rPr>
              <a:t>Curriculum</a:t>
            </a:r>
          </a:p>
          <a:p>
            <a:r>
              <a:rPr lang="en-US" sz="2700" dirty="0" smtClean="0">
                <a:latin typeface="Arial"/>
                <a:cs typeface="Arial"/>
              </a:rPr>
              <a:t>On-line resources</a:t>
            </a:r>
          </a:p>
          <a:p>
            <a:r>
              <a:rPr lang="en-US" sz="2700" dirty="0" smtClean="0">
                <a:latin typeface="Arial"/>
                <a:cs typeface="Arial"/>
              </a:rPr>
              <a:t>Projects and activities</a:t>
            </a:r>
          </a:p>
          <a:p>
            <a:r>
              <a:rPr lang="en-US" sz="2700" dirty="0" smtClean="0">
                <a:latin typeface="Arial"/>
                <a:cs typeface="Arial"/>
              </a:rPr>
              <a:t>Handouts</a:t>
            </a:r>
            <a:endParaRPr lang="en-US" sz="2700" dirty="0">
              <a:latin typeface="Arial"/>
              <a:cs typeface="Arial"/>
            </a:endParaRPr>
          </a:p>
        </p:txBody>
      </p:sp>
      <p:pic>
        <p:nvPicPr>
          <p:cNvPr id="10" name="Picture 9" descr="IMG_0300.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4191000"/>
            <a:ext cx="2743200" cy="1828800"/>
          </a:xfrm>
          <a:prstGeom prst="rect">
            <a:avLst/>
          </a:prstGeom>
        </p:spPr>
      </p:pic>
    </p:spTree>
    <p:extLst>
      <p:ext uri="{BB962C8B-B14F-4D97-AF65-F5344CB8AC3E}">
        <p14:creationId xmlns:p14="http://schemas.microsoft.com/office/powerpoint/2010/main" val="4222198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chemeClr val="bg1"/>
                </a:solidFill>
                <a:latin typeface="Arial"/>
                <a:cs typeface="Arial"/>
              </a:rPr>
              <a:t>Application</a:t>
            </a:r>
            <a:r>
              <a:rPr lang="en-US" b="1" dirty="0" smtClean="0">
                <a:solidFill>
                  <a:schemeClr val="bg1"/>
                </a:solidFill>
                <a:latin typeface="Arial"/>
                <a:cs typeface="Arial"/>
              </a:rPr>
              <a:t> process</a:t>
            </a:r>
            <a:endParaRPr lang="en-US" b="1" dirty="0">
              <a:solidFill>
                <a:schemeClr val="bg1"/>
              </a:solidFill>
              <a:latin typeface="Arial"/>
              <a:cs typeface="Arial"/>
            </a:endParaRPr>
          </a:p>
        </p:txBody>
      </p:sp>
      <p:sp>
        <p:nvSpPr>
          <p:cNvPr id="5" name="Content Placeholder 4"/>
          <p:cNvSpPr>
            <a:spLocks noGrp="1"/>
          </p:cNvSpPr>
          <p:nvPr>
            <p:ph idx="1"/>
          </p:nvPr>
        </p:nvSpPr>
        <p:spPr>
          <a:xfrm>
            <a:off x="457200" y="1600200"/>
            <a:ext cx="8229600" cy="4876800"/>
          </a:xfrm>
        </p:spPr>
        <p:txBody>
          <a:bodyPr>
            <a:normAutofit fontScale="47500" lnSpcReduction="20000"/>
          </a:bodyPr>
          <a:lstStyle/>
          <a:p>
            <a:pPr marL="0" indent="0">
              <a:buNone/>
            </a:pPr>
            <a:r>
              <a:rPr lang="en-US" b="1" dirty="0">
                <a:latin typeface="Arial"/>
                <a:cs typeface="Arial"/>
              </a:rPr>
              <a:t>Basic background information:</a:t>
            </a:r>
          </a:p>
          <a:p>
            <a:r>
              <a:rPr lang="en-US" dirty="0">
                <a:latin typeface="Arial"/>
                <a:cs typeface="Arial"/>
              </a:rPr>
              <a:t>What is your formal education and teaching experience? </a:t>
            </a:r>
          </a:p>
          <a:p>
            <a:r>
              <a:rPr lang="en-US" dirty="0">
                <a:latin typeface="Arial"/>
                <a:cs typeface="Arial"/>
              </a:rPr>
              <a:t>What is your current assignment? </a:t>
            </a:r>
          </a:p>
          <a:p>
            <a:r>
              <a:rPr lang="en-US" dirty="0">
                <a:latin typeface="Arial"/>
                <a:cs typeface="Arial"/>
              </a:rPr>
              <a:t>List professional activities. </a:t>
            </a:r>
          </a:p>
          <a:p>
            <a:r>
              <a:rPr lang="en-US" dirty="0" smtClean="0">
                <a:latin typeface="Arial"/>
                <a:cs typeface="Arial"/>
              </a:rPr>
              <a:t>Other </a:t>
            </a:r>
            <a:r>
              <a:rPr lang="en-US" dirty="0">
                <a:latin typeface="Arial"/>
                <a:cs typeface="Arial"/>
              </a:rPr>
              <a:t>teacher-related activities. </a:t>
            </a:r>
            <a:br>
              <a:rPr lang="en-US" dirty="0">
                <a:latin typeface="Arial"/>
                <a:cs typeface="Arial"/>
              </a:rPr>
            </a:br>
            <a:r>
              <a:rPr lang="en-US" dirty="0">
                <a:latin typeface="Arial"/>
                <a:cs typeface="Arial"/>
              </a:rPr>
              <a:t/>
            </a:r>
            <a:br>
              <a:rPr lang="en-US" dirty="0">
                <a:latin typeface="Arial"/>
                <a:cs typeface="Arial"/>
              </a:rPr>
            </a:br>
            <a:endParaRPr lang="en-US" dirty="0" smtClean="0">
              <a:latin typeface="Arial"/>
              <a:cs typeface="Arial"/>
            </a:endParaRPr>
          </a:p>
          <a:p>
            <a:pPr marL="0" indent="0">
              <a:buNone/>
            </a:pPr>
            <a:r>
              <a:rPr lang="en-US" b="1" dirty="0" smtClean="0">
                <a:latin typeface="Arial"/>
                <a:cs typeface="Arial"/>
              </a:rPr>
              <a:t>If </a:t>
            </a:r>
            <a:r>
              <a:rPr lang="en-US" b="1" dirty="0">
                <a:latin typeface="Arial"/>
                <a:cs typeface="Arial"/>
              </a:rPr>
              <a:t>you have never attended the </a:t>
            </a:r>
            <a:r>
              <a:rPr lang="en-US" b="1" dirty="0" err="1">
                <a:latin typeface="Arial"/>
                <a:cs typeface="Arial"/>
              </a:rPr>
              <a:t>LiftOff</a:t>
            </a:r>
            <a:r>
              <a:rPr lang="en-US" b="1" dirty="0">
                <a:latin typeface="Arial"/>
                <a:cs typeface="Arial"/>
              </a:rPr>
              <a:t> Summer Institute before </a:t>
            </a:r>
            <a:r>
              <a:rPr lang="en-US" b="1" dirty="0" smtClean="0">
                <a:latin typeface="Arial"/>
                <a:cs typeface="Arial"/>
              </a:rPr>
              <a:t>–</a:t>
            </a:r>
          </a:p>
          <a:p>
            <a:pPr marL="0" indent="0">
              <a:buNone/>
            </a:pPr>
            <a:r>
              <a:rPr lang="en-US" b="1" dirty="0" smtClean="0">
                <a:latin typeface="Arial"/>
                <a:cs typeface="Arial"/>
              </a:rPr>
              <a:t>in </a:t>
            </a:r>
            <a:r>
              <a:rPr lang="en-US" b="1" dirty="0">
                <a:latin typeface="Arial"/>
                <a:cs typeface="Arial"/>
              </a:rPr>
              <a:t>100 words minimum, 500 maximum:</a:t>
            </a:r>
          </a:p>
          <a:p>
            <a:r>
              <a:rPr lang="en-US" dirty="0">
                <a:latin typeface="Arial"/>
                <a:cs typeface="Arial"/>
              </a:rPr>
              <a:t>What do you expect to gain from attending the </a:t>
            </a:r>
            <a:r>
              <a:rPr lang="en-US" dirty="0" err="1">
                <a:latin typeface="Arial"/>
                <a:cs typeface="Arial"/>
              </a:rPr>
              <a:t>LiftOff</a:t>
            </a:r>
            <a:r>
              <a:rPr lang="en-US" dirty="0">
                <a:latin typeface="Arial"/>
                <a:cs typeface="Arial"/>
              </a:rPr>
              <a:t> Summer Institute?</a:t>
            </a:r>
          </a:p>
          <a:p>
            <a:r>
              <a:rPr lang="en-US" dirty="0">
                <a:latin typeface="Arial"/>
                <a:cs typeface="Arial"/>
              </a:rPr>
              <a:t>What are some ways you would incorporate space science materials into your classroom?</a:t>
            </a:r>
          </a:p>
          <a:p>
            <a:r>
              <a:rPr lang="en-US" dirty="0">
                <a:latin typeface="Arial"/>
                <a:cs typeface="Arial"/>
              </a:rPr>
              <a:t>How would you share the information you receive with fellow educators?</a:t>
            </a:r>
          </a:p>
          <a:p>
            <a:r>
              <a:rPr lang="en-US" dirty="0">
                <a:latin typeface="Arial"/>
                <a:cs typeface="Arial"/>
              </a:rPr>
              <a:t>Why would  you like to be selected for the </a:t>
            </a:r>
            <a:r>
              <a:rPr lang="en-US" dirty="0" err="1">
                <a:latin typeface="Arial"/>
                <a:cs typeface="Arial"/>
              </a:rPr>
              <a:t>LiftOff</a:t>
            </a:r>
            <a:r>
              <a:rPr lang="en-US" dirty="0">
                <a:latin typeface="Arial"/>
                <a:cs typeface="Arial"/>
              </a:rPr>
              <a:t> Summer Institute</a:t>
            </a:r>
            <a:br>
              <a:rPr lang="en-US" dirty="0">
                <a:latin typeface="Arial"/>
                <a:cs typeface="Arial"/>
              </a:rPr>
            </a:br>
            <a:endParaRPr lang="en-US" dirty="0">
              <a:latin typeface="Arial"/>
              <a:cs typeface="Arial"/>
            </a:endParaRPr>
          </a:p>
          <a:p>
            <a:pPr marL="0" indent="0">
              <a:buNone/>
            </a:pPr>
            <a:endParaRPr lang="en-US" dirty="0">
              <a:latin typeface="Arial"/>
              <a:cs typeface="Arial"/>
            </a:endParaRPr>
          </a:p>
          <a:p>
            <a:pPr marL="0" indent="0">
              <a:buNone/>
            </a:pPr>
            <a:r>
              <a:rPr lang="en-US" b="1" dirty="0">
                <a:latin typeface="Arial"/>
                <a:cs typeface="Arial"/>
              </a:rPr>
              <a:t>If you are a </a:t>
            </a:r>
            <a:r>
              <a:rPr lang="en-US" b="1" dirty="0" err="1">
                <a:latin typeface="Arial"/>
                <a:cs typeface="Arial"/>
              </a:rPr>
              <a:t>LiftOff</a:t>
            </a:r>
            <a:r>
              <a:rPr lang="en-US" b="1" dirty="0">
                <a:latin typeface="Arial"/>
                <a:cs typeface="Arial"/>
              </a:rPr>
              <a:t> Alumni - in 100 words minimum, 500 maximum:</a:t>
            </a:r>
          </a:p>
          <a:p>
            <a:r>
              <a:rPr lang="en-US" dirty="0">
                <a:latin typeface="Arial"/>
                <a:cs typeface="Arial"/>
              </a:rPr>
              <a:t>How have you used the </a:t>
            </a:r>
            <a:r>
              <a:rPr lang="en-US" dirty="0" err="1">
                <a:latin typeface="Arial"/>
                <a:cs typeface="Arial"/>
              </a:rPr>
              <a:t>LiftOff</a:t>
            </a:r>
            <a:r>
              <a:rPr lang="en-US" dirty="0">
                <a:latin typeface="Arial"/>
                <a:cs typeface="Arial"/>
              </a:rPr>
              <a:t> information, lessons, and resources with students?</a:t>
            </a:r>
          </a:p>
          <a:p>
            <a:r>
              <a:rPr lang="en-US" dirty="0">
                <a:latin typeface="Arial"/>
                <a:cs typeface="Arial"/>
              </a:rPr>
              <a:t>In what ways have you shared the </a:t>
            </a:r>
            <a:r>
              <a:rPr lang="en-US" dirty="0" err="1">
                <a:latin typeface="Arial"/>
                <a:cs typeface="Arial"/>
              </a:rPr>
              <a:t>LiftOff</a:t>
            </a:r>
            <a:r>
              <a:rPr lang="en-US" dirty="0">
                <a:latin typeface="Arial"/>
                <a:cs typeface="Arial"/>
              </a:rPr>
              <a:t> information with fellow educators?</a:t>
            </a:r>
          </a:p>
          <a:p>
            <a:r>
              <a:rPr lang="en-US" dirty="0">
                <a:latin typeface="Arial"/>
                <a:cs typeface="Arial"/>
              </a:rPr>
              <a:t>How has the </a:t>
            </a:r>
            <a:r>
              <a:rPr lang="en-US" dirty="0" err="1">
                <a:latin typeface="Arial"/>
                <a:cs typeface="Arial"/>
              </a:rPr>
              <a:t>LiftOff</a:t>
            </a:r>
            <a:r>
              <a:rPr lang="en-US" dirty="0">
                <a:latin typeface="Arial"/>
                <a:cs typeface="Arial"/>
              </a:rPr>
              <a:t> Summer Institute helped you as a teacher?</a:t>
            </a:r>
          </a:p>
          <a:p>
            <a:r>
              <a:rPr lang="en-US" dirty="0">
                <a:latin typeface="Arial"/>
                <a:cs typeface="Arial"/>
              </a:rPr>
              <a:t>Why would you like to be selected to return for the </a:t>
            </a:r>
            <a:r>
              <a:rPr lang="en-US" dirty="0" err="1">
                <a:latin typeface="Arial"/>
                <a:cs typeface="Arial"/>
              </a:rPr>
              <a:t>LiftOff</a:t>
            </a:r>
            <a:r>
              <a:rPr lang="en-US" dirty="0">
                <a:latin typeface="Arial"/>
                <a:cs typeface="Arial"/>
              </a:rPr>
              <a:t> Summer Institute?</a:t>
            </a:r>
          </a:p>
        </p:txBody>
      </p:sp>
      <p:pic>
        <p:nvPicPr>
          <p:cNvPr id="6" name="Picture 5" descr="163306main_image_feature_705_ys_full.jpg"/>
          <p:cNvPicPr>
            <a:picLocks noChangeAspect="1"/>
          </p:cNvPicPr>
          <p:nvPr/>
        </p:nvPicPr>
        <p:blipFill rotWithShape="1">
          <a:blip r:embed="rId2" cstate="print">
            <a:extLst>
              <a:ext uri="{28A0092B-C50C-407E-A947-70E740481C1C}">
                <a14:useLocalDpi xmlns:a14="http://schemas.microsoft.com/office/drawing/2010/main" val="0"/>
              </a:ext>
            </a:extLst>
          </a:blip>
          <a:srcRect t="7037" b="12345"/>
          <a:stretch/>
        </p:blipFill>
        <p:spPr>
          <a:xfrm>
            <a:off x="7086600" y="1490473"/>
            <a:ext cx="1596806" cy="19385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2911011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4114800" cy="4525963"/>
          </a:xfrm>
        </p:spPr>
        <p:txBody>
          <a:bodyPr>
            <a:normAutofit/>
          </a:bodyPr>
          <a:lstStyle/>
          <a:p>
            <a:r>
              <a:rPr lang="en-US" sz="2700" dirty="0" smtClean="0">
                <a:latin typeface="Arial"/>
                <a:cs typeface="Arial"/>
              </a:rPr>
              <a:t>Applications grouped by grade level</a:t>
            </a:r>
          </a:p>
          <a:p>
            <a:r>
              <a:rPr lang="en-US" sz="2700" dirty="0" smtClean="0">
                <a:latin typeface="Arial"/>
                <a:cs typeface="Arial"/>
              </a:rPr>
              <a:t>Each group is reviewed – 3 judges</a:t>
            </a:r>
          </a:p>
          <a:p>
            <a:r>
              <a:rPr lang="en-US" sz="2700" dirty="0" smtClean="0">
                <a:latin typeface="Arial"/>
                <a:cs typeface="Arial"/>
              </a:rPr>
              <a:t>Scores averaged</a:t>
            </a:r>
          </a:p>
          <a:p>
            <a:r>
              <a:rPr lang="en-US" sz="2700" dirty="0" smtClean="0">
                <a:latin typeface="Arial"/>
                <a:cs typeface="Arial"/>
              </a:rPr>
              <a:t>Highest scoring applications are invited to attend</a:t>
            </a:r>
          </a:p>
        </p:txBody>
      </p:sp>
      <p:sp>
        <p:nvSpPr>
          <p:cNvPr id="2" name="Title 1"/>
          <p:cNvSpPr>
            <a:spLocks noGrp="1"/>
          </p:cNvSpPr>
          <p:nvPr>
            <p:ph type="title"/>
          </p:nvPr>
        </p:nvSpPr>
        <p:spPr>
          <a:xfrm>
            <a:off x="457200" y="304800"/>
            <a:ext cx="8229600" cy="960438"/>
          </a:xfrm>
        </p:spPr>
        <p:txBody>
          <a:bodyPr>
            <a:normAutofit/>
          </a:bodyPr>
          <a:lstStyle/>
          <a:p>
            <a:r>
              <a:rPr lang="en-US" b="1" dirty="0" smtClean="0">
                <a:solidFill>
                  <a:srgbClr val="FFFFFF"/>
                </a:solidFill>
                <a:latin typeface="Arial"/>
                <a:cs typeface="Arial"/>
              </a:rPr>
              <a:t>Selection</a:t>
            </a:r>
            <a:endParaRPr lang="en-US" b="1" dirty="0">
              <a:solidFill>
                <a:srgbClr val="FFFFFF"/>
              </a:solidFill>
              <a:latin typeface="Arial"/>
              <a:cs typeface="Arial"/>
            </a:endParaRPr>
          </a:p>
        </p:txBody>
      </p:sp>
      <p:pic>
        <p:nvPicPr>
          <p:cNvPr id="5" name="Picture 4" descr="154960main_image_feature_638_ys_ful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9200" y="1752600"/>
            <a:ext cx="3657600" cy="36225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841220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5562600" cy="4525963"/>
          </a:xfrm>
        </p:spPr>
        <p:txBody>
          <a:bodyPr/>
          <a:lstStyle/>
          <a:p>
            <a:r>
              <a:rPr lang="en-US" sz="2800" dirty="0" smtClean="0">
                <a:latin typeface="Arial"/>
                <a:cs typeface="Arial"/>
              </a:rPr>
              <a:t>Committee selects speakers, activities, and events</a:t>
            </a:r>
          </a:p>
          <a:p>
            <a:r>
              <a:rPr lang="en-US" sz="2800" dirty="0" smtClean="0">
                <a:latin typeface="Arial"/>
                <a:cs typeface="Arial"/>
              </a:rPr>
              <a:t>Budget</a:t>
            </a:r>
          </a:p>
          <a:p>
            <a:r>
              <a:rPr lang="en-US" sz="2800" dirty="0" smtClean="0">
                <a:latin typeface="Arial"/>
                <a:cs typeface="Arial"/>
              </a:rPr>
              <a:t>Book venues</a:t>
            </a:r>
          </a:p>
          <a:p>
            <a:r>
              <a:rPr lang="en-US" sz="2800" dirty="0" smtClean="0">
                <a:latin typeface="Arial"/>
                <a:cs typeface="Arial"/>
              </a:rPr>
              <a:t>Travel arrangements</a:t>
            </a:r>
          </a:p>
          <a:p>
            <a:r>
              <a:rPr lang="en-US" sz="2800" dirty="0" smtClean="0">
                <a:latin typeface="Arial"/>
                <a:cs typeface="Arial"/>
              </a:rPr>
              <a:t>Bus schedule</a:t>
            </a:r>
          </a:p>
          <a:p>
            <a:r>
              <a:rPr lang="en-US" sz="2800" dirty="0" smtClean="0">
                <a:latin typeface="Arial"/>
                <a:cs typeface="Arial"/>
              </a:rPr>
              <a:t>Notebooks </a:t>
            </a:r>
          </a:p>
        </p:txBody>
      </p:sp>
      <p:sp>
        <p:nvSpPr>
          <p:cNvPr id="2" name="Title 1"/>
          <p:cNvSpPr>
            <a:spLocks noGrp="1"/>
          </p:cNvSpPr>
          <p:nvPr>
            <p:ph type="title"/>
          </p:nvPr>
        </p:nvSpPr>
        <p:spPr>
          <a:xfrm>
            <a:off x="457200" y="228600"/>
            <a:ext cx="8229600" cy="1143000"/>
          </a:xfrm>
        </p:spPr>
        <p:txBody>
          <a:bodyPr/>
          <a:lstStyle/>
          <a:p>
            <a:r>
              <a:rPr lang="en-US" b="1" dirty="0" smtClean="0">
                <a:solidFill>
                  <a:srgbClr val="FFFFFF"/>
                </a:solidFill>
                <a:latin typeface="Arial"/>
                <a:cs typeface="Arial"/>
              </a:rPr>
              <a:t>Logistics</a:t>
            </a:r>
            <a:endParaRPr lang="en-US" b="1" dirty="0">
              <a:solidFill>
                <a:srgbClr val="FFFFFF"/>
              </a:solidFill>
              <a:latin typeface="Arial"/>
              <a:cs typeface="Arial"/>
            </a:endParaRPr>
          </a:p>
        </p:txBody>
      </p:sp>
      <p:pic>
        <p:nvPicPr>
          <p:cNvPr id="8" name="Picture 7" descr="bi001_xlgv.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800" y="5257800"/>
            <a:ext cx="914400" cy="914400"/>
          </a:xfrm>
          <a:prstGeom prst="rect">
            <a:avLst/>
          </a:prstGeom>
        </p:spPr>
      </p:pic>
      <p:pic>
        <p:nvPicPr>
          <p:cNvPr id="5" name="Picture 4" descr="bus-trave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743200"/>
            <a:ext cx="3657600" cy="2284991"/>
          </a:xfrm>
          <a:prstGeom prst="rect">
            <a:avLst/>
          </a:prstGeom>
          <a:ln>
            <a:noFill/>
          </a:ln>
          <a:effectLst>
            <a:outerShdw blurRad="292100" dist="139700" dir="2700000" algn="tl" rotWithShape="0">
              <a:srgbClr val="333333">
                <a:alpha val="65000"/>
              </a:srgbClr>
            </a:outerShdw>
          </a:effectLst>
        </p:spPr>
      </p:pic>
      <p:pic>
        <p:nvPicPr>
          <p:cNvPr id="6" name="Picture 5" descr="IMG_897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800" y="1524000"/>
            <a:ext cx="2743200" cy="1828800"/>
          </a:xfrm>
          <a:prstGeom prst="rect">
            <a:avLst/>
          </a:prstGeom>
          <a:ln>
            <a:noFill/>
          </a:ln>
          <a:effectLst>
            <a:outerShdw blurRad="292100" dist="139700" dir="2700000" algn="tl" rotWithShape="0">
              <a:srgbClr val="333333">
                <a:alpha val="65000"/>
              </a:srgbClr>
            </a:outerShdw>
          </a:effectLst>
        </p:spPr>
      </p:pic>
      <p:pic>
        <p:nvPicPr>
          <p:cNvPr id="7" name="Picture 6" descr="IMG_0630.JPG"/>
          <p:cNvPicPr>
            <a:picLocks noChangeAspect="1"/>
          </p:cNvPicPr>
          <p:nvPr/>
        </p:nvPicPr>
        <p:blipFill rotWithShape="1">
          <a:blip r:embed="rId5" cstate="print">
            <a:extLst>
              <a:ext uri="{28A0092B-C50C-407E-A947-70E740481C1C}">
                <a14:useLocalDpi xmlns:a14="http://schemas.microsoft.com/office/drawing/2010/main" val="0"/>
              </a:ext>
            </a:extLst>
          </a:blip>
          <a:srcRect l="5833" r="15741" b="22500"/>
          <a:stretch/>
        </p:blipFill>
        <p:spPr>
          <a:xfrm>
            <a:off x="3048000" y="4724400"/>
            <a:ext cx="2743200" cy="18072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720944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smtClean="0">
                <a:solidFill>
                  <a:srgbClr val="FFFFFF"/>
                </a:solidFill>
                <a:latin typeface="Arial"/>
                <a:cs typeface="Arial"/>
              </a:rPr>
              <a:t>Schedule</a:t>
            </a:r>
            <a:endParaRPr lang="en-US" b="1" dirty="0">
              <a:solidFill>
                <a:srgbClr val="FFFFFF"/>
              </a:solidFill>
              <a:latin typeface="Arial"/>
              <a:cs typeface="Arial"/>
            </a:endParaRPr>
          </a:p>
        </p:txBody>
      </p:sp>
      <p:pic>
        <p:nvPicPr>
          <p:cNvPr id="3" name="Picture 2" descr="Schedule_2014_Fina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109921"/>
            <a:ext cx="7391400" cy="5356416"/>
          </a:xfrm>
          <a:prstGeom prst="rect">
            <a:avLst/>
          </a:prstGeom>
        </p:spPr>
      </p:pic>
    </p:spTree>
    <p:extLst>
      <p:ext uri="{BB962C8B-B14F-4D97-AF65-F5344CB8AC3E}">
        <p14:creationId xmlns:p14="http://schemas.microsoft.com/office/powerpoint/2010/main" val="33052819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43400" y="1524000"/>
            <a:ext cx="4419600" cy="4525963"/>
          </a:xfrm>
        </p:spPr>
        <p:txBody>
          <a:bodyPr>
            <a:normAutofit/>
          </a:bodyPr>
          <a:lstStyle/>
          <a:p>
            <a:r>
              <a:rPr lang="en-US" sz="2700" dirty="0" smtClean="0">
                <a:latin typeface="Arial"/>
                <a:cs typeface="Arial"/>
              </a:rPr>
              <a:t>In-depth program evaluation</a:t>
            </a:r>
          </a:p>
          <a:p>
            <a:r>
              <a:rPr lang="en-US" sz="2700" dirty="0" smtClean="0">
                <a:latin typeface="Arial"/>
                <a:cs typeface="Arial"/>
              </a:rPr>
              <a:t>Logistics evaluation</a:t>
            </a:r>
          </a:p>
          <a:p>
            <a:r>
              <a:rPr lang="en-US" sz="2700" dirty="0" smtClean="0">
                <a:latin typeface="Arial"/>
                <a:cs typeface="Arial"/>
              </a:rPr>
              <a:t>Needs assessment</a:t>
            </a:r>
          </a:p>
          <a:p>
            <a:r>
              <a:rPr lang="en-US" sz="2700" dirty="0" smtClean="0">
                <a:latin typeface="Arial"/>
                <a:cs typeface="Arial"/>
              </a:rPr>
              <a:t>Monthly newsletter</a:t>
            </a:r>
          </a:p>
          <a:p>
            <a:r>
              <a:rPr lang="en-US" sz="2700" dirty="0" smtClean="0">
                <a:latin typeface="Arial"/>
                <a:cs typeface="Arial"/>
              </a:rPr>
              <a:t>Follow-on survey</a:t>
            </a:r>
            <a:endParaRPr lang="en-US" sz="2700" dirty="0">
              <a:latin typeface="Arial"/>
              <a:cs typeface="Arial"/>
            </a:endParaRPr>
          </a:p>
        </p:txBody>
      </p:sp>
      <p:sp>
        <p:nvSpPr>
          <p:cNvPr id="2" name="Title 1"/>
          <p:cNvSpPr>
            <a:spLocks noGrp="1"/>
          </p:cNvSpPr>
          <p:nvPr>
            <p:ph type="title"/>
          </p:nvPr>
        </p:nvSpPr>
        <p:spPr/>
        <p:txBody>
          <a:bodyPr/>
          <a:lstStyle/>
          <a:p>
            <a:r>
              <a:rPr lang="en-US" b="1" dirty="0" smtClean="0">
                <a:solidFill>
                  <a:srgbClr val="FFFFFF"/>
                </a:solidFill>
                <a:latin typeface="Arial"/>
                <a:cs typeface="Arial"/>
              </a:rPr>
              <a:t>Evaluation</a:t>
            </a:r>
            <a:endParaRPr lang="en-US" b="1" dirty="0">
              <a:solidFill>
                <a:srgbClr val="FFFFFF"/>
              </a:solidFill>
              <a:latin typeface="Arial"/>
              <a:cs typeface="Arial"/>
            </a:endParaRPr>
          </a:p>
        </p:txBody>
      </p:sp>
      <p:pic>
        <p:nvPicPr>
          <p:cNvPr id="5" name="Picture 4" descr="survey-grafenwoehr-community.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754124"/>
            <a:ext cx="3657600" cy="2436876"/>
          </a:xfrm>
          <a:prstGeom prst="rect">
            <a:avLst/>
          </a:prstGeom>
          <a:ln>
            <a:solidFill>
              <a:schemeClr val="tx1"/>
            </a:solidFill>
          </a:ln>
        </p:spPr>
      </p:pic>
    </p:spTree>
    <p:extLst>
      <p:ext uri="{BB962C8B-B14F-4D97-AF65-F5344CB8AC3E}">
        <p14:creationId xmlns:p14="http://schemas.microsoft.com/office/powerpoint/2010/main" val="351323225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896256"/>
            <a:ext cx="6400800" cy="3055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457200"/>
            <a:ext cx="9144000" cy="9144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solidFill>
                  <a:srgbClr val="FFFFFF"/>
                </a:solidFill>
                <a:latin typeface="Arial"/>
                <a:cs typeface="Arial"/>
              </a:rPr>
              <a:t>Demographics</a:t>
            </a:r>
            <a:endParaRPr lang="en-US" b="1" dirty="0">
              <a:solidFill>
                <a:srgbClr val="FFFFFF"/>
              </a:solidFill>
              <a:latin typeface="Arial"/>
              <a:cs typeface="Arial"/>
            </a:endParaRPr>
          </a:p>
        </p:txBody>
      </p:sp>
      <p:pic>
        <p:nvPicPr>
          <p:cNvPr id="3" name="Picture 2" descr="demographic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3476" y="4791856"/>
            <a:ext cx="4497049" cy="1304144"/>
          </a:xfrm>
          <a:prstGeom prst="rect">
            <a:avLst/>
          </a:prstGeom>
        </p:spPr>
      </p:pic>
    </p:spTree>
    <p:extLst>
      <p:ext uri="{BB962C8B-B14F-4D97-AF65-F5344CB8AC3E}">
        <p14:creationId xmlns:p14="http://schemas.microsoft.com/office/powerpoint/2010/main" val="152791954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00200"/>
            <a:ext cx="8229600" cy="1524000"/>
          </a:xfrm>
        </p:spPr>
        <p:txBody>
          <a:bodyPr>
            <a:normAutofit/>
          </a:bodyPr>
          <a:lstStyle/>
          <a:p>
            <a:pPr marL="0" indent="0" algn="just">
              <a:buNone/>
            </a:pPr>
            <a:r>
              <a:rPr lang="en-US" sz="2700" dirty="0" smtClean="0">
                <a:latin typeface="Arial"/>
                <a:cs typeface="Arial"/>
              </a:rPr>
              <a:t>By following through on plans the teachers expressed for using resources and learning obtained, teachers will reach:</a:t>
            </a:r>
            <a:endParaRPr lang="en-US" sz="2700" dirty="0">
              <a:latin typeface="Arial"/>
              <a:cs typeface="Arial"/>
            </a:endParaRPr>
          </a:p>
        </p:txBody>
      </p:sp>
      <p:sp>
        <p:nvSpPr>
          <p:cNvPr id="4" name="Rectangle 3"/>
          <p:cNvSpPr/>
          <p:nvPr/>
        </p:nvSpPr>
        <p:spPr>
          <a:xfrm>
            <a:off x="0" y="457200"/>
            <a:ext cx="9144000" cy="91440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solidFill>
                  <a:srgbClr val="FFFFFF"/>
                </a:solidFill>
                <a:latin typeface="Arial"/>
                <a:cs typeface="Arial"/>
              </a:rPr>
              <a:t>Impact</a:t>
            </a:r>
            <a:endParaRPr lang="en-US" b="1" dirty="0">
              <a:solidFill>
                <a:srgbClr val="FFFFFF"/>
              </a:solidFill>
              <a:latin typeface="Arial"/>
              <a:cs typeface="Arial"/>
            </a:endParaRPr>
          </a:p>
        </p:txBody>
      </p:sp>
      <p:grpSp>
        <p:nvGrpSpPr>
          <p:cNvPr id="17" name="Group 16"/>
          <p:cNvGrpSpPr/>
          <p:nvPr/>
        </p:nvGrpSpPr>
        <p:grpSpPr>
          <a:xfrm>
            <a:off x="533400" y="3345850"/>
            <a:ext cx="2120943" cy="2253481"/>
            <a:chOff x="609600" y="3385319"/>
            <a:chExt cx="2120943" cy="2253481"/>
          </a:xfrm>
        </p:grpSpPr>
        <p:sp>
          <p:nvSpPr>
            <p:cNvPr id="5" name="TextBox 4"/>
            <p:cNvSpPr txBox="1"/>
            <p:nvPr/>
          </p:nvSpPr>
          <p:spPr>
            <a:xfrm>
              <a:off x="960026" y="4992469"/>
              <a:ext cx="1420090" cy="646331"/>
            </a:xfrm>
            <a:prstGeom prst="rect">
              <a:avLst/>
            </a:prstGeom>
            <a:noFill/>
          </p:spPr>
          <p:txBody>
            <a:bodyPr wrap="square" rtlCol="0">
              <a:spAutoFit/>
            </a:bodyPr>
            <a:lstStyle/>
            <a:p>
              <a:pPr algn="ctr"/>
              <a:r>
                <a:rPr lang="en-US" dirty="0" smtClean="0">
                  <a:latin typeface="Arial"/>
                  <a:cs typeface="Arial"/>
                </a:rPr>
                <a:t>7,000</a:t>
              </a:r>
            </a:p>
            <a:p>
              <a:pPr algn="ctr"/>
              <a:r>
                <a:rPr lang="en-US" dirty="0">
                  <a:latin typeface="Arial"/>
                  <a:cs typeface="Arial"/>
                </a:rPr>
                <a:t>S</a:t>
              </a:r>
              <a:r>
                <a:rPr lang="en-US" dirty="0" smtClean="0">
                  <a:latin typeface="Arial"/>
                  <a:cs typeface="Arial"/>
                </a:rPr>
                <a:t>tudents</a:t>
              </a:r>
              <a:endParaRPr lang="en-US" dirty="0">
                <a:latin typeface="Arial"/>
                <a:cs typeface="Arial"/>
              </a:endParaRPr>
            </a:p>
          </p:txBody>
        </p:sp>
        <p:pic>
          <p:nvPicPr>
            <p:cNvPr id="9" name="Picture 8" descr="CS_howdoi.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3385319"/>
              <a:ext cx="2120943" cy="1472184"/>
            </a:xfrm>
            <a:prstGeom prst="rect">
              <a:avLst/>
            </a:prstGeom>
          </p:spPr>
        </p:pic>
      </p:grpSp>
      <p:grpSp>
        <p:nvGrpSpPr>
          <p:cNvPr id="18" name="Group 17"/>
          <p:cNvGrpSpPr/>
          <p:nvPr/>
        </p:nvGrpSpPr>
        <p:grpSpPr>
          <a:xfrm>
            <a:off x="3498871" y="3276981"/>
            <a:ext cx="2286000" cy="2322350"/>
            <a:chOff x="3651271" y="3316450"/>
            <a:chExt cx="2286000" cy="2322350"/>
          </a:xfrm>
        </p:grpSpPr>
        <p:sp>
          <p:nvSpPr>
            <p:cNvPr id="6" name="TextBox 5"/>
            <p:cNvSpPr txBox="1"/>
            <p:nvPr/>
          </p:nvSpPr>
          <p:spPr>
            <a:xfrm>
              <a:off x="3956071" y="4992469"/>
              <a:ext cx="1676400" cy="646331"/>
            </a:xfrm>
            <a:prstGeom prst="rect">
              <a:avLst/>
            </a:prstGeom>
            <a:noFill/>
          </p:spPr>
          <p:txBody>
            <a:bodyPr wrap="square" rtlCol="0">
              <a:spAutoFit/>
            </a:bodyPr>
            <a:lstStyle/>
            <a:p>
              <a:pPr algn="ctr"/>
              <a:r>
                <a:rPr lang="en-US" dirty="0" smtClean="0">
                  <a:latin typeface="Arial"/>
                  <a:cs typeface="Arial"/>
                </a:rPr>
                <a:t>1,000 Fellow</a:t>
              </a:r>
            </a:p>
            <a:p>
              <a:pPr algn="ctr"/>
              <a:r>
                <a:rPr lang="en-US" dirty="0" smtClean="0">
                  <a:latin typeface="Arial"/>
                  <a:cs typeface="Arial"/>
                </a:rPr>
                <a:t>Teachers</a:t>
              </a:r>
              <a:endParaRPr lang="en-US" dirty="0">
                <a:latin typeface="Arial"/>
                <a:cs typeface="Arial"/>
              </a:endParaRPr>
            </a:p>
          </p:txBody>
        </p:sp>
        <p:pic>
          <p:nvPicPr>
            <p:cNvPr id="10" name="Picture 9" descr="6a00d83452098b69e201a511b348fa970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71" y="3316450"/>
              <a:ext cx="2286000" cy="1470660"/>
            </a:xfrm>
            <a:prstGeom prst="rect">
              <a:avLst/>
            </a:prstGeom>
          </p:spPr>
        </p:pic>
      </p:grpSp>
      <p:grpSp>
        <p:nvGrpSpPr>
          <p:cNvPr id="19" name="Group 18"/>
          <p:cNvGrpSpPr/>
          <p:nvPr/>
        </p:nvGrpSpPr>
        <p:grpSpPr>
          <a:xfrm>
            <a:off x="6629400" y="3276600"/>
            <a:ext cx="2133600" cy="2322731"/>
            <a:chOff x="6553200" y="3316069"/>
            <a:chExt cx="2133600" cy="2322731"/>
          </a:xfrm>
        </p:grpSpPr>
        <p:sp>
          <p:nvSpPr>
            <p:cNvPr id="8" name="TextBox 7"/>
            <p:cNvSpPr txBox="1"/>
            <p:nvPr/>
          </p:nvSpPr>
          <p:spPr>
            <a:xfrm>
              <a:off x="6553200" y="4992469"/>
              <a:ext cx="2133600" cy="646331"/>
            </a:xfrm>
            <a:prstGeom prst="rect">
              <a:avLst/>
            </a:prstGeom>
            <a:noFill/>
          </p:spPr>
          <p:txBody>
            <a:bodyPr wrap="square" rtlCol="0">
              <a:spAutoFit/>
            </a:bodyPr>
            <a:lstStyle/>
            <a:p>
              <a:pPr algn="ctr"/>
              <a:r>
                <a:rPr lang="en-US" dirty="0" smtClean="0">
                  <a:latin typeface="Arial"/>
                  <a:cs typeface="Arial"/>
                </a:rPr>
                <a:t>Numerous</a:t>
              </a:r>
            </a:p>
            <a:p>
              <a:pPr algn="ctr"/>
              <a:r>
                <a:rPr lang="en-US" dirty="0" smtClean="0">
                  <a:latin typeface="Arial"/>
                  <a:cs typeface="Arial"/>
                </a:rPr>
                <a:t>Indirect Contacts</a:t>
              </a:r>
              <a:endParaRPr lang="en-US" dirty="0">
                <a:latin typeface="Arial"/>
                <a:cs typeface="Arial"/>
              </a:endParaRPr>
            </a:p>
          </p:txBody>
        </p:sp>
        <p:pic>
          <p:nvPicPr>
            <p:cNvPr id="11" name="Picture 10" descr="my_contact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3908" y="3316069"/>
              <a:ext cx="1472184" cy="1472184"/>
            </a:xfrm>
            <a:prstGeom prst="rect">
              <a:avLst/>
            </a:prstGeom>
          </p:spPr>
        </p:pic>
      </p:grpSp>
    </p:spTree>
    <p:extLst>
      <p:ext uri="{BB962C8B-B14F-4D97-AF65-F5344CB8AC3E}">
        <p14:creationId xmlns:p14="http://schemas.microsoft.com/office/powerpoint/2010/main" val="49584154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6324600" cy="4525963"/>
          </a:xfrm>
        </p:spPr>
        <p:txBody>
          <a:bodyPr>
            <a:normAutofit/>
          </a:bodyPr>
          <a:lstStyle/>
          <a:p>
            <a:pPr>
              <a:lnSpc>
                <a:spcPct val="110000"/>
              </a:lnSpc>
            </a:pPr>
            <a:r>
              <a:rPr lang="en-US" sz="2700" dirty="0" smtClean="0">
                <a:latin typeface="Arial"/>
                <a:cs typeface="Arial"/>
              </a:rPr>
              <a:t>Endorsement of Liftoff as “the best” professional development</a:t>
            </a:r>
          </a:p>
          <a:p>
            <a:pPr>
              <a:lnSpc>
                <a:spcPct val="110000"/>
              </a:lnSpc>
            </a:pPr>
            <a:r>
              <a:rPr lang="en-US" sz="2700" dirty="0" smtClean="0">
                <a:latin typeface="Arial"/>
                <a:cs typeface="Arial"/>
              </a:rPr>
              <a:t>Expression of definite intentions to plan and integrate gained information into their classrooms</a:t>
            </a:r>
          </a:p>
          <a:p>
            <a:pPr>
              <a:lnSpc>
                <a:spcPct val="110000"/>
              </a:lnSpc>
            </a:pPr>
            <a:r>
              <a:rPr lang="en-US" sz="2700" dirty="0" smtClean="0">
                <a:latin typeface="Arial"/>
                <a:cs typeface="Arial"/>
              </a:rPr>
              <a:t>Wishes for training to include more opportunity for networking with other teacher participants, plans for using resources</a:t>
            </a:r>
            <a:endParaRPr lang="en-US" sz="2700" dirty="0">
              <a:latin typeface="Arial"/>
              <a:cs typeface="Arial"/>
            </a:endParaRPr>
          </a:p>
        </p:txBody>
      </p:sp>
      <p:sp>
        <p:nvSpPr>
          <p:cNvPr id="2" name="Title 1"/>
          <p:cNvSpPr>
            <a:spLocks noGrp="1"/>
          </p:cNvSpPr>
          <p:nvPr>
            <p:ph type="title"/>
          </p:nvPr>
        </p:nvSpPr>
        <p:spPr>
          <a:xfrm>
            <a:off x="457200" y="228600"/>
            <a:ext cx="8229600" cy="1143000"/>
          </a:xfrm>
        </p:spPr>
        <p:txBody>
          <a:bodyPr/>
          <a:lstStyle/>
          <a:p>
            <a:r>
              <a:rPr lang="en-US" b="1" dirty="0" smtClean="0">
                <a:solidFill>
                  <a:srgbClr val="FFFFFF"/>
                </a:solidFill>
                <a:latin typeface="Arial"/>
                <a:cs typeface="Arial"/>
              </a:rPr>
              <a:t>Overall LiftOff Experience</a:t>
            </a:r>
            <a:endParaRPr lang="en-US" b="1" dirty="0">
              <a:solidFill>
                <a:srgbClr val="FFFFFF"/>
              </a:solidFill>
              <a:latin typeface="Arial"/>
              <a:cs typeface="Arial"/>
            </a:endParaRPr>
          </a:p>
        </p:txBody>
      </p:sp>
      <p:pic>
        <p:nvPicPr>
          <p:cNvPr id="5" name="Picture 4" descr="IMG_9341.JPG"/>
          <p:cNvPicPr>
            <a:picLocks noChangeAspect="1"/>
          </p:cNvPicPr>
          <p:nvPr/>
        </p:nvPicPr>
        <p:blipFill rotWithShape="1">
          <a:blip r:embed="rId3" cstate="print">
            <a:extLst>
              <a:ext uri="{28A0092B-C50C-407E-A947-70E740481C1C}">
                <a14:useLocalDpi xmlns:a14="http://schemas.microsoft.com/office/drawing/2010/main" val="0"/>
              </a:ext>
            </a:extLst>
          </a:blip>
          <a:srcRect l="13981" t="19167" r="9166" b="3889"/>
          <a:stretch/>
        </p:blipFill>
        <p:spPr>
          <a:xfrm>
            <a:off x="6781800" y="1826306"/>
            <a:ext cx="1828800" cy="1220669"/>
          </a:xfrm>
          <a:prstGeom prst="rect">
            <a:avLst/>
          </a:prstGeom>
        </p:spPr>
      </p:pic>
      <p:pic>
        <p:nvPicPr>
          <p:cNvPr id="6" name="Picture 5" descr="IMG_0143.JPG"/>
          <p:cNvPicPr>
            <a:picLocks noChangeAspect="1"/>
          </p:cNvPicPr>
          <p:nvPr/>
        </p:nvPicPr>
        <p:blipFill rotWithShape="1">
          <a:blip r:embed="rId4" cstate="print">
            <a:extLst>
              <a:ext uri="{28A0092B-C50C-407E-A947-70E740481C1C}">
                <a14:useLocalDpi xmlns:a14="http://schemas.microsoft.com/office/drawing/2010/main" val="0"/>
              </a:ext>
            </a:extLst>
          </a:blip>
          <a:srcRect l="4722" t="18749" r="18889" b="19028"/>
          <a:stretch/>
        </p:blipFill>
        <p:spPr>
          <a:xfrm>
            <a:off x="6781800" y="4874306"/>
            <a:ext cx="1828800" cy="993094"/>
          </a:xfrm>
          <a:prstGeom prst="rect">
            <a:avLst/>
          </a:prstGeom>
        </p:spPr>
      </p:pic>
      <p:pic>
        <p:nvPicPr>
          <p:cNvPr id="7" name="Picture 6" descr="IMG_8497.JPG"/>
          <p:cNvPicPr>
            <a:picLocks noChangeAspect="1"/>
          </p:cNvPicPr>
          <p:nvPr/>
        </p:nvPicPr>
        <p:blipFill rotWithShape="1">
          <a:blip r:embed="rId5" cstate="print">
            <a:extLst>
              <a:ext uri="{28A0092B-C50C-407E-A947-70E740481C1C}">
                <a14:useLocalDpi xmlns:a14="http://schemas.microsoft.com/office/drawing/2010/main" val="0"/>
              </a:ext>
            </a:extLst>
          </a:blip>
          <a:srcRect l="13333" t="26805" r="8889" b="17778"/>
          <a:stretch/>
        </p:blipFill>
        <p:spPr>
          <a:xfrm>
            <a:off x="6781800" y="3526301"/>
            <a:ext cx="1828800" cy="868680"/>
          </a:xfrm>
          <a:prstGeom prst="rect">
            <a:avLst/>
          </a:prstGeom>
        </p:spPr>
      </p:pic>
    </p:spTree>
    <p:extLst>
      <p:ext uri="{BB962C8B-B14F-4D97-AF65-F5344CB8AC3E}">
        <p14:creationId xmlns:p14="http://schemas.microsoft.com/office/powerpoint/2010/main" val="45109092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Coming in 2015….</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endParaRPr lang="en-US" dirty="0" smtClean="0">
              <a:hlinkClick r:id="rId2"/>
            </a:endParaRPr>
          </a:p>
          <a:p>
            <a:pPr marL="0" indent="0" algn="ctr">
              <a:buNone/>
            </a:pPr>
            <a:endParaRPr lang="en-US" dirty="0">
              <a:hlinkClick r:id="rId2"/>
            </a:endParaRPr>
          </a:p>
          <a:p>
            <a:pPr marL="0" indent="0" algn="ctr">
              <a:buNone/>
            </a:pPr>
            <a:r>
              <a:rPr lang="en-US" dirty="0" smtClean="0">
                <a:hlinkClick r:id="rId2"/>
              </a:rPr>
              <a:t>http://www.tsgc.utexas.edu/liftoff</a:t>
            </a:r>
            <a:r>
              <a:rPr lang="en-US" dirty="0" smtClean="0"/>
              <a:t> </a:t>
            </a:r>
            <a:endParaRPr lang="en-US" dirty="0"/>
          </a:p>
        </p:txBody>
      </p:sp>
      <p:pic>
        <p:nvPicPr>
          <p:cNvPr id="1026" name="Picture 2" descr="C:\Users\baguio\AppData\Local\Microsoft\Windows\Temporary Internet Files\Content.Outlook\ZJQFM6Y0\LO15_head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6678" y="2057400"/>
            <a:ext cx="6867144" cy="2191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670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bwMode="auto">
          <a:xfrm>
            <a:off x="1295400" y="76200"/>
            <a:ext cx="4876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2200" b="1" smtClean="0">
                <a:ea typeface="ＭＳ Ｐゴシック" pitchFamily="34" charset="-128"/>
                <a:cs typeface="Geneva" pitchFamily="1" charset="0"/>
              </a:rPr>
              <a:t>Imagine Now …</a:t>
            </a:r>
            <a:br>
              <a:rPr lang="en-US" altLang="en-US" sz="2200" b="1" smtClean="0">
                <a:ea typeface="ＭＳ Ｐゴシック" pitchFamily="34" charset="-128"/>
                <a:cs typeface="Geneva" pitchFamily="1" charset="0"/>
              </a:rPr>
            </a:br>
            <a:r>
              <a:rPr lang="en-US" altLang="en-US" sz="2200" b="1" smtClean="0">
                <a:ea typeface="ＭＳ Ｐゴシック" pitchFamily="34" charset="-128"/>
                <a:cs typeface="Geneva" pitchFamily="1" charset="0"/>
              </a:rPr>
              <a:t>Innovate for the Future</a:t>
            </a:r>
            <a:br>
              <a:rPr lang="en-US" altLang="en-US" sz="2200" b="1" smtClean="0">
                <a:ea typeface="ＭＳ Ｐゴシック" pitchFamily="34" charset="-128"/>
                <a:cs typeface="Geneva" pitchFamily="1" charset="0"/>
              </a:rPr>
            </a:br>
            <a:r>
              <a:rPr lang="en-US" altLang="en-US" sz="2200" b="1" smtClean="0">
                <a:ea typeface="ＭＳ Ｐゴシック" pitchFamily="34" charset="-128"/>
                <a:cs typeface="Geneva" pitchFamily="1" charset="0"/>
              </a:rPr>
              <a:t>    Rio Grande Valley Science Association</a:t>
            </a:r>
          </a:p>
        </p:txBody>
      </p:sp>
      <p:sp>
        <p:nvSpPr>
          <p:cNvPr id="13315" name="Content Placeholder 7"/>
          <p:cNvSpPr>
            <a:spLocks noGrp="1"/>
          </p:cNvSpPr>
          <p:nvPr>
            <p:ph idx="4294967295"/>
          </p:nvPr>
        </p:nvSpPr>
        <p:spPr>
          <a:xfrm>
            <a:off x="152400" y="3352800"/>
            <a:ext cx="8839200" cy="2438400"/>
          </a:xfrm>
        </p:spPr>
        <p:txBody>
          <a:bodyPr/>
          <a:lstStyle/>
          <a:p>
            <a:pPr eaLnBrk="1" hangingPunct="1">
              <a:buFont typeface="Arial" charset="0"/>
              <a:buNone/>
              <a:defRPr/>
            </a:pPr>
            <a:r>
              <a:rPr lang="en-US" sz="2400" b="1" dirty="0" smtClean="0"/>
              <a:t>Vision:</a:t>
            </a:r>
            <a:endParaRPr lang="en-US" sz="2400" dirty="0"/>
          </a:p>
          <a:p>
            <a:pPr marL="0" indent="0" eaLnBrk="1" hangingPunct="1">
              <a:buFont typeface="Arial" charset="0"/>
              <a:buNone/>
              <a:defRPr/>
            </a:pPr>
            <a:r>
              <a:rPr lang="en-US" sz="1600" dirty="0" smtClean="0"/>
              <a:t>Advance excellence in summer and extended learning for under-represented and underserved middle school students to inspire them toward future STEM pursuits. </a:t>
            </a:r>
            <a:endParaRPr lang="en-US" sz="1600" b="1" dirty="0" smtClean="0"/>
          </a:p>
          <a:p>
            <a:pPr marL="0" indent="0" eaLnBrk="1" hangingPunct="1">
              <a:buFont typeface="Arial" charset="0"/>
              <a:buNone/>
              <a:defRPr/>
            </a:pPr>
            <a:endParaRPr lang="en-US" sz="1600" b="1" dirty="0" smtClean="0"/>
          </a:p>
          <a:p>
            <a:pPr marL="0" indent="0" eaLnBrk="1" hangingPunct="1">
              <a:buFont typeface="Arial" charset="0"/>
              <a:buNone/>
              <a:defRPr/>
            </a:pPr>
            <a:r>
              <a:rPr lang="en-US" sz="2400" b="1" dirty="0" smtClean="0"/>
              <a:t>Mission:</a:t>
            </a:r>
            <a:endParaRPr lang="en-US" sz="2400" dirty="0"/>
          </a:p>
          <a:p>
            <a:pPr marL="0" indent="0" eaLnBrk="1" hangingPunct="1">
              <a:buFont typeface="Arial" charset="0"/>
              <a:buNone/>
              <a:defRPr/>
            </a:pPr>
            <a:r>
              <a:rPr lang="en-US" sz="1600" dirty="0" smtClean="0"/>
              <a:t>Strengthen efforts by providers that engage underrepresented and underserved middle school students in STEM learning by using exciting and rigorous NASA-based instructional resources, experiences and support tailored to local needs. </a:t>
            </a:r>
          </a:p>
          <a:p>
            <a:pPr eaLnBrk="1" hangingPunct="1">
              <a:buFont typeface="Arial" charset="0"/>
              <a:buNone/>
              <a:defRPr/>
            </a:pPr>
            <a:endParaRPr lang="en-US" sz="1600" b="1" u="sng" dirty="0">
              <a:solidFill>
                <a:srgbClr val="7030A0"/>
              </a:solidFill>
            </a:endParaRPr>
          </a:p>
        </p:txBody>
      </p:sp>
      <p:pic>
        <p:nvPicPr>
          <p:cNvPr id="133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4050" y="1371600"/>
            <a:ext cx="325755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Box 2"/>
          <p:cNvSpPr txBox="1">
            <a:spLocks noChangeArrowheads="1"/>
          </p:cNvSpPr>
          <p:nvPr/>
        </p:nvSpPr>
        <p:spPr bwMode="auto">
          <a:xfrm>
            <a:off x="152400" y="1371600"/>
            <a:ext cx="5410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eaLnBrk="1" fontAlgn="base" hangingPunct="1">
              <a:lnSpc>
                <a:spcPct val="80000"/>
              </a:lnSpc>
              <a:spcBef>
                <a:spcPct val="0"/>
              </a:spcBef>
              <a:spcAft>
                <a:spcPct val="0"/>
              </a:spcAft>
              <a:buFont typeface="Arial" pitchFamily="34" charset="0"/>
              <a:buNone/>
            </a:pPr>
            <a:r>
              <a:rPr lang="en-US" altLang="en-US" sz="2400" b="1" smtClean="0">
                <a:solidFill>
                  <a:prstClr val="black"/>
                </a:solidFill>
              </a:rPr>
              <a:t>What is NASA Summer of Innovation?</a:t>
            </a:r>
          </a:p>
          <a:p>
            <a:pPr eaLnBrk="1" fontAlgn="base" hangingPunct="1">
              <a:lnSpc>
                <a:spcPct val="80000"/>
              </a:lnSpc>
              <a:spcBef>
                <a:spcPct val="0"/>
              </a:spcBef>
              <a:spcAft>
                <a:spcPct val="0"/>
              </a:spcAft>
              <a:buFontTx/>
              <a:buNone/>
            </a:pPr>
            <a:endParaRPr lang="en-US" altLang="en-US" sz="1600" b="1" smtClean="0">
              <a:solidFill>
                <a:prstClr val="black"/>
              </a:solidFill>
            </a:endParaRPr>
          </a:p>
          <a:p>
            <a:pPr eaLnBrk="1" fontAlgn="base" hangingPunct="1">
              <a:spcBef>
                <a:spcPct val="0"/>
              </a:spcBef>
              <a:spcAft>
                <a:spcPct val="0"/>
              </a:spcAft>
            </a:pPr>
            <a:r>
              <a:rPr lang="en-US" altLang="en-US" sz="1600" smtClean="0">
                <a:solidFill>
                  <a:prstClr val="black"/>
                </a:solidFill>
              </a:rPr>
              <a:t>Targets rising Grade 4 – 9 students</a:t>
            </a:r>
          </a:p>
          <a:p>
            <a:pPr eaLnBrk="1" fontAlgn="base" hangingPunct="1">
              <a:spcBef>
                <a:spcPct val="0"/>
              </a:spcBef>
              <a:spcAft>
                <a:spcPct val="0"/>
              </a:spcAft>
            </a:pPr>
            <a:r>
              <a:rPr lang="en-US" altLang="en-US" sz="1600" smtClean="0">
                <a:solidFill>
                  <a:prstClr val="black"/>
                </a:solidFill>
              </a:rPr>
              <a:t>Brings high quality, exciting STEM educational programs and activities to the Rio Grande Valley </a:t>
            </a:r>
          </a:p>
          <a:p>
            <a:pPr eaLnBrk="1" fontAlgn="base" hangingPunct="1">
              <a:spcBef>
                <a:spcPct val="0"/>
              </a:spcBef>
              <a:spcAft>
                <a:spcPct val="0"/>
              </a:spcAft>
            </a:pPr>
            <a:r>
              <a:rPr lang="en-US" altLang="en-US" sz="1600" smtClean="0">
                <a:solidFill>
                  <a:prstClr val="black"/>
                </a:solidFill>
              </a:rPr>
              <a:t>Uses</a:t>
            </a:r>
            <a:r>
              <a:rPr lang="en-US" altLang="en-US" sz="1600" b="1" smtClean="0">
                <a:solidFill>
                  <a:prstClr val="black"/>
                </a:solidFill>
              </a:rPr>
              <a:t> </a:t>
            </a:r>
            <a:r>
              <a:rPr lang="en-US" altLang="en-US" sz="1600" smtClean="0">
                <a:solidFill>
                  <a:prstClr val="black"/>
                </a:solidFill>
              </a:rPr>
              <a:t>NASA’</a:t>
            </a:r>
            <a:r>
              <a:rPr lang="en-US" altLang="ja-JP" sz="1600" smtClean="0">
                <a:solidFill>
                  <a:prstClr val="black"/>
                </a:solidFill>
              </a:rPr>
              <a:t>s out-of-this-world missions and technology programs to boost summer learning</a:t>
            </a:r>
            <a:endParaRPr lang="en-US" altLang="en-US" sz="1600" smtClean="0">
              <a:solidFill>
                <a:prstClr val="black"/>
              </a:solidFill>
            </a:endParaRPr>
          </a:p>
        </p:txBody>
      </p:sp>
    </p:spTree>
    <p:extLst>
      <p:ext uri="{BB962C8B-B14F-4D97-AF65-F5344CB8AC3E}">
        <p14:creationId xmlns:p14="http://schemas.microsoft.com/office/powerpoint/2010/main" val="81862974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idx="4294967295"/>
          </p:nvPr>
        </p:nvSpPr>
        <p:spPr bwMode="auto">
          <a:xfrm>
            <a:off x="1295400" y="76200"/>
            <a:ext cx="4876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2200" b="1" dirty="0" smtClean="0">
                <a:ea typeface="ＭＳ Ｐゴシック" pitchFamily="34" charset="-128"/>
                <a:cs typeface="Geneva" pitchFamily="1" charset="0"/>
              </a:rPr>
              <a:t>Imagine Now …</a:t>
            </a:r>
            <a:br>
              <a:rPr lang="en-US" altLang="en-US" sz="2200" b="1" dirty="0" smtClean="0">
                <a:ea typeface="ＭＳ Ｐゴシック" pitchFamily="34" charset="-128"/>
                <a:cs typeface="Geneva" pitchFamily="1" charset="0"/>
              </a:rPr>
            </a:br>
            <a:r>
              <a:rPr lang="en-US" altLang="en-US" sz="2200" b="1" dirty="0" smtClean="0">
                <a:ea typeface="ＭＳ Ｐゴシック" pitchFamily="34" charset="-128"/>
                <a:cs typeface="Geneva" pitchFamily="1" charset="0"/>
              </a:rPr>
              <a:t>Innovate for the Future</a:t>
            </a:r>
            <a:br>
              <a:rPr lang="en-US" altLang="en-US" sz="2200" b="1" dirty="0" smtClean="0">
                <a:ea typeface="ＭＳ Ｐゴシック" pitchFamily="34" charset="-128"/>
                <a:cs typeface="Geneva" pitchFamily="1" charset="0"/>
              </a:rPr>
            </a:br>
            <a:r>
              <a:rPr lang="en-US" altLang="en-US" sz="2200" b="1" dirty="0" smtClean="0">
                <a:ea typeface="ＭＳ Ｐゴシック" pitchFamily="34" charset="-128"/>
                <a:cs typeface="Geneva" pitchFamily="1" charset="0"/>
              </a:rPr>
              <a:t>    Rio Grande Valley Science Association</a:t>
            </a:r>
          </a:p>
        </p:txBody>
      </p:sp>
      <p:sp>
        <p:nvSpPr>
          <p:cNvPr id="14339" name="TextBox 9"/>
          <p:cNvSpPr>
            <a:spLocks noGrp="1" noChangeArrowheads="1"/>
          </p:cNvSpPr>
          <p:nvPr>
            <p:ph idx="4294967295"/>
          </p:nvPr>
        </p:nvSpPr>
        <p:spPr>
          <a:xfrm>
            <a:off x="152400" y="1371600"/>
            <a:ext cx="8839200" cy="819150"/>
          </a:xfrm>
        </p:spPr>
        <p:txBody>
          <a:bodyPr>
            <a:spAutoFit/>
          </a:bodyPr>
          <a:lstStyle/>
          <a:p>
            <a:pPr marL="0" indent="0">
              <a:buFont typeface="Arial" pitchFamily="34" charset="0"/>
              <a:buNone/>
            </a:pPr>
            <a:r>
              <a:rPr lang="en-US" altLang="en-US" sz="2800" b="1" u="sng" dirty="0" smtClean="0">
                <a:solidFill>
                  <a:srgbClr val="7030A0"/>
                </a:solidFill>
                <a:ea typeface="ＭＳ Ｐゴシック" pitchFamily="34" charset="-128"/>
                <a:cs typeface="Geneva" pitchFamily="1" charset="0"/>
              </a:rPr>
              <a:t>Collaborators</a:t>
            </a:r>
            <a:r>
              <a:rPr lang="en-US" altLang="en-US" sz="2800" b="1" dirty="0" smtClean="0">
                <a:solidFill>
                  <a:srgbClr val="7030A0"/>
                </a:solidFill>
                <a:ea typeface="ＭＳ Ｐゴシック" pitchFamily="34" charset="-128"/>
                <a:cs typeface="Geneva" pitchFamily="1" charset="0"/>
              </a:rPr>
              <a:t>:       </a:t>
            </a:r>
          </a:p>
          <a:p>
            <a:pPr marL="0" indent="0">
              <a:buFont typeface="Arial" pitchFamily="34" charset="0"/>
              <a:buNone/>
            </a:pPr>
            <a:r>
              <a:rPr lang="en-US" altLang="en-US" sz="1600" dirty="0" smtClean="0">
                <a:ea typeface="ＭＳ Ｐゴシック" pitchFamily="34" charset="-128"/>
                <a:cs typeface="Geneva" pitchFamily="1" charset="0"/>
              </a:rPr>
              <a:t>Partners with the Rio Grande Valley Science Association (RGVSA) include :</a:t>
            </a:r>
          </a:p>
        </p:txBody>
      </p:sp>
      <p:sp>
        <p:nvSpPr>
          <p:cNvPr id="7" name="TextBox 10"/>
          <p:cNvSpPr txBox="1">
            <a:spLocks noChangeArrowheads="1"/>
          </p:cNvSpPr>
          <p:nvPr/>
        </p:nvSpPr>
        <p:spPr bwMode="auto">
          <a:xfrm>
            <a:off x="381000" y="4343400"/>
            <a:ext cx="8458200" cy="1816100"/>
          </a:xfrm>
          <a:prstGeom prst="rect">
            <a:avLst/>
          </a:prstGeom>
          <a:noFill/>
          <a:ln w="76200">
            <a:solidFill>
              <a:schemeClr val="tx2">
                <a:lumMod val="60000"/>
                <a:lumOff val="40000"/>
              </a:schemeClr>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sz="1600" dirty="0" smtClean="0">
                <a:latin typeface="Calibri" pitchFamily="34" charset="0"/>
                <a:ea typeface="+mn-ea"/>
              </a:rPr>
              <a:t>Program began in summer 2011.  We have offered NASA-themed summer programs for youth in the Rio Grande Valley for </a:t>
            </a:r>
            <a:r>
              <a:rPr lang="en-US" sz="1600" dirty="0" smtClean="0">
                <a:latin typeface="Calibri" pitchFamily="34" charset="0"/>
              </a:rPr>
              <a:t>four</a:t>
            </a:r>
            <a:r>
              <a:rPr lang="en-US" sz="1600" dirty="0" smtClean="0">
                <a:latin typeface="Calibri" pitchFamily="34" charset="0"/>
                <a:ea typeface="+mn-ea"/>
              </a:rPr>
              <a:t> years.  </a:t>
            </a:r>
            <a:r>
              <a:rPr lang="en-US" sz="1600" b="1" dirty="0" smtClean="0">
                <a:latin typeface="Calibri" pitchFamily="34" charset="0"/>
                <a:ea typeface="+mn-ea"/>
              </a:rPr>
              <a:t>A total of 10,075 have participated in week-long camps.</a:t>
            </a:r>
            <a:endParaRPr lang="en-US" sz="1600" dirty="0" smtClean="0">
              <a:latin typeface="Calibri" pitchFamily="34" charset="0"/>
              <a:ea typeface="+mn-ea"/>
            </a:endParaRPr>
          </a:p>
          <a:p>
            <a:pPr eaLnBrk="1" hangingPunct="1">
              <a:defRPr/>
            </a:pPr>
            <a:endParaRPr lang="en-US" sz="1600" dirty="0" smtClean="0">
              <a:latin typeface="Calibri" pitchFamily="34" charset="0"/>
              <a:ea typeface="+mn-ea"/>
            </a:endParaRPr>
          </a:p>
          <a:p>
            <a:pPr eaLnBrk="1" hangingPunct="1">
              <a:defRPr/>
            </a:pPr>
            <a:r>
              <a:rPr lang="en-US" sz="1600" dirty="0" smtClean="0">
                <a:latin typeface="Calibri" pitchFamily="34" charset="0"/>
                <a:ea typeface="+mn-ea"/>
              </a:rPr>
              <a:t>Year 1		2,691  youth		151  teachers</a:t>
            </a:r>
          </a:p>
          <a:p>
            <a:pPr eaLnBrk="1" hangingPunct="1">
              <a:defRPr/>
            </a:pPr>
            <a:r>
              <a:rPr lang="en-US" sz="1600" dirty="0" smtClean="0">
                <a:latin typeface="Calibri" pitchFamily="34" charset="0"/>
                <a:ea typeface="+mn-ea"/>
              </a:rPr>
              <a:t>Year 2		2,497  youth		134  teachers</a:t>
            </a:r>
          </a:p>
          <a:p>
            <a:pPr eaLnBrk="1" hangingPunct="1">
              <a:defRPr/>
            </a:pPr>
            <a:r>
              <a:rPr lang="en-US" sz="1600" dirty="0" smtClean="0">
                <a:latin typeface="Calibri" pitchFamily="34" charset="0"/>
                <a:ea typeface="+mn-ea"/>
              </a:rPr>
              <a:t>Year 3		2,617  youth		115  teachers	25 informal</a:t>
            </a:r>
          </a:p>
          <a:p>
            <a:pPr eaLnBrk="1" hangingPunct="1">
              <a:defRPr/>
            </a:pPr>
            <a:r>
              <a:rPr lang="en-US" sz="1600" dirty="0" smtClean="0">
                <a:latin typeface="Calibri" pitchFamily="34" charset="0"/>
                <a:ea typeface="+mn-ea"/>
              </a:rPr>
              <a:t>Year 4		2,270  youth		  83  teachers 	22 informal</a:t>
            </a:r>
          </a:p>
        </p:txBody>
      </p:sp>
      <p:sp>
        <p:nvSpPr>
          <p:cNvPr id="14341" name="TextBox 1"/>
          <p:cNvSpPr txBox="1">
            <a:spLocks noChangeArrowheads="1"/>
          </p:cNvSpPr>
          <p:nvPr/>
        </p:nvSpPr>
        <p:spPr bwMode="auto">
          <a:xfrm>
            <a:off x="4876800" y="2209800"/>
            <a:ext cx="41148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eaLnBrk="1" hangingPunct="1">
              <a:spcBef>
                <a:spcPct val="0"/>
              </a:spcBef>
            </a:pPr>
            <a:r>
              <a:rPr lang="en-US" altLang="en-US" sz="1600"/>
              <a:t>The Texas Girls Collaborative Project through UT Women in Engineering</a:t>
            </a:r>
            <a:r>
              <a:rPr lang="en-US" altLang="en-US" sz="1600">
                <a:solidFill>
                  <a:srgbClr val="7030A0"/>
                </a:solidFill>
              </a:rPr>
              <a:t> </a:t>
            </a:r>
          </a:p>
          <a:p>
            <a:pPr eaLnBrk="1" hangingPunct="1">
              <a:spcBef>
                <a:spcPct val="0"/>
              </a:spcBef>
            </a:pPr>
            <a:r>
              <a:rPr lang="en-US" altLang="en-US" sz="1600"/>
              <a:t>PSJA – TTIPS school</a:t>
            </a:r>
          </a:p>
          <a:p>
            <a:pPr eaLnBrk="1" hangingPunct="1">
              <a:spcBef>
                <a:spcPct val="0"/>
              </a:spcBef>
            </a:pPr>
            <a:r>
              <a:rPr lang="en-US" altLang="en-US" sz="1600"/>
              <a:t>Albert I. Pierce Foundation</a:t>
            </a:r>
          </a:p>
          <a:p>
            <a:pPr eaLnBrk="1" hangingPunct="1">
              <a:spcBef>
                <a:spcPct val="0"/>
              </a:spcBef>
            </a:pPr>
            <a:r>
              <a:rPr lang="en-US" altLang="en-US" sz="1600"/>
              <a:t>Boys and Girls Clubs in the Rio Grande Valley                                                                                                                     </a:t>
            </a:r>
          </a:p>
          <a:p>
            <a:pPr eaLnBrk="1" hangingPunct="1">
              <a:spcBef>
                <a:spcPct val="0"/>
              </a:spcBef>
              <a:buFontTx/>
              <a:buNone/>
            </a:pPr>
            <a:endParaRPr lang="en-US" altLang="en-US" sz="1600"/>
          </a:p>
        </p:txBody>
      </p:sp>
      <p:sp>
        <p:nvSpPr>
          <p:cNvPr id="14342" name="TextBox 3"/>
          <p:cNvSpPr txBox="1">
            <a:spLocks noChangeArrowheads="1"/>
          </p:cNvSpPr>
          <p:nvPr/>
        </p:nvSpPr>
        <p:spPr bwMode="auto">
          <a:xfrm>
            <a:off x="152400" y="2209800"/>
            <a:ext cx="4419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eaLnBrk="1" hangingPunct="1">
              <a:spcBef>
                <a:spcPct val="0"/>
              </a:spcBef>
            </a:pPr>
            <a:r>
              <a:rPr lang="en-US" altLang="en-US" sz="1600"/>
              <a:t>9 school districts throughout the Rio Grande Valley</a:t>
            </a:r>
          </a:p>
          <a:p>
            <a:pPr eaLnBrk="1" hangingPunct="1">
              <a:spcBef>
                <a:spcPct val="0"/>
              </a:spcBef>
            </a:pPr>
            <a:r>
              <a:rPr lang="en-US" altLang="en-US" sz="1600"/>
              <a:t>Two institutes of higher education – The University of Texas Pan American and The University of Texas at Austin</a:t>
            </a:r>
          </a:p>
          <a:p>
            <a:pPr eaLnBrk="1" hangingPunct="1">
              <a:spcBef>
                <a:spcPct val="0"/>
              </a:spcBef>
            </a:pPr>
            <a:r>
              <a:rPr lang="en-US" altLang="en-US" sz="1600"/>
              <a:t>Texas Space Grant Consortium</a:t>
            </a:r>
          </a:p>
          <a:p>
            <a:pPr eaLnBrk="1" hangingPunct="1">
              <a:spcBef>
                <a:spcPct val="0"/>
              </a:spcBef>
            </a:pPr>
            <a:r>
              <a:rPr lang="en-US" altLang="en-US" sz="1600"/>
              <a:t>Texas Education Agency</a:t>
            </a:r>
          </a:p>
          <a:p>
            <a:pPr eaLnBrk="1" hangingPunct="1">
              <a:spcBef>
                <a:spcPct val="0"/>
              </a:spcBef>
            </a:pPr>
            <a:r>
              <a:rPr lang="en-US" altLang="en-US" sz="1600"/>
              <a:t>Time Warner Cable</a:t>
            </a:r>
          </a:p>
          <a:p>
            <a:pPr eaLnBrk="1" hangingPunct="1">
              <a:spcBef>
                <a:spcPct val="0"/>
              </a:spcBef>
              <a:buFontTx/>
              <a:buNone/>
            </a:pPr>
            <a:endParaRPr lang="en-US" altLang="en-US" sz="1600"/>
          </a:p>
        </p:txBody>
      </p:sp>
    </p:spTree>
    <p:extLst>
      <p:ext uri="{BB962C8B-B14F-4D97-AF65-F5344CB8AC3E}">
        <p14:creationId xmlns:p14="http://schemas.microsoft.com/office/powerpoint/2010/main" val="364033598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idx="4294967295"/>
          </p:nvPr>
        </p:nvSpPr>
        <p:spPr bwMode="auto">
          <a:xfrm>
            <a:off x="1295400" y="76200"/>
            <a:ext cx="4876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2200" b="1" smtClean="0">
                <a:ea typeface="ＭＳ Ｐゴシック" pitchFamily="34" charset="-128"/>
                <a:cs typeface="Geneva" pitchFamily="1" charset="0"/>
              </a:rPr>
              <a:t>Imagine Now …</a:t>
            </a:r>
            <a:br>
              <a:rPr lang="en-US" altLang="en-US" sz="2200" b="1" smtClean="0">
                <a:ea typeface="ＭＳ Ｐゴシック" pitchFamily="34" charset="-128"/>
                <a:cs typeface="Geneva" pitchFamily="1" charset="0"/>
              </a:rPr>
            </a:br>
            <a:r>
              <a:rPr lang="en-US" altLang="en-US" sz="2200" b="1" smtClean="0">
                <a:ea typeface="ＭＳ Ｐゴシック" pitchFamily="34" charset="-128"/>
                <a:cs typeface="Geneva" pitchFamily="1" charset="0"/>
              </a:rPr>
              <a:t>Innovate for the Future</a:t>
            </a:r>
            <a:br>
              <a:rPr lang="en-US" altLang="en-US" sz="2200" b="1" smtClean="0">
                <a:ea typeface="ＭＳ Ｐゴシック" pitchFamily="34" charset="-128"/>
                <a:cs typeface="Geneva" pitchFamily="1" charset="0"/>
              </a:rPr>
            </a:br>
            <a:r>
              <a:rPr lang="en-US" altLang="en-US" sz="2200" b="1" smtClean="0">
                <a:ea typeface="ＭＳ Ｐゴシック" pitchFamily="34" charset="-128"/>
                <a:cs typeface="Geneva" pitchFamily="1" charset="0"/>
              </a:rPr>
              <a:t>    Camp Themes</a:t>
            </a:r>
          </a:p>
        </p:txBody>
      </p:sp>
      <p:pic>
        <p:nvPicPr>
          <p:cNvPr id="15363" name="Picture 2" descr="head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52600"/>
            <a:ext cx="7772400"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descr="321.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2895600"/>
            <a:ext cx="3657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7" descr="engineeri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895600"/>
            <a:ext cx="3657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8" descr="living_in_space.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85800" y="4419600"/>
            <a:ext cx="3657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9" descr="trekking_in_space.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0600" y="4419600"/>
            <a:ext cx="3657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072210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idx="4294967295"/>
          </p:nvPr>
        </p:nvSpPr>
        <p:spPr bwMode="auto">
          <a:xfrm>
            <a:off x="1295400" y="76200"/>
            <a:ext cx="4876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altLang="en-US" sz="2800" b="1" smtClean="0">
                <a:ea typeface="ＭＳ Ｐゴシック" pitchFamily="34" charset="-128"/>
                <a:cs typeface="Geneva" pitchFamily="1" charset="0"/>
              </a:rPr>
              <a:t>3, 2 ,1 . . . BLAST OFF</a:t>
            </a:r>
          </a:p>
        </p:txBody>
      </p:sp>
      <p:sp>
        <p:nvSpPr>
          <p:cNvPr id="16387" name="Content Placeholder 2"/>
          <p:cNvSpPr txBox="1">
            <a:spLocks/>
          </p:cNvSpPr>
          <p:nvPr/>
        </p:nvSpPr>
        <p:spPr bwMode="auto">
          <a:xfrm>
            <a:off x="228600" y="13716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a:buFont typeface="Arial" pitchFamily="34" charset="0"/>
              <a:buNone/>
            </a:pPr>
            <a:r>
              <a:rPr lang="en-US" altLang="en-US" sz="2800"/>
              <a:t>Sample camp activities we’ve done:	</a:t>
            </a:r>
          </a:p>
          <a:p>
            <a:pPr>
              <a:buFont typeface="Arial" pitchFamily="34" charset="0"/>
              <a:buNone/>
            </a:pPr>
            <a:endParaRPr lang="en-US" altLang="en-US" sz="2800"/>
          </a:p>
          <a:p>
            <a:pPr>
              <a:buFont typeface="Arial" pitchFamily="34" charset="0"/>
              <a:buNone/>
            </a:pPr>
            <a:endParaRPr lang="en-US" altLang="en-US" sz="2800"/>
          </a:p>
          <a:p>
            <a:pPr>
              <a:buFont typeface="Arial" pitchFamily="34" charset="0"/>
              <a:buNone/>
            </a:pPr>
            <a:endParaRPr lang="en-US" altLang="en-US" sz="2800"/>
          </a:p>
        </p:txBody>
      </p:sp>
      <p:grpSp>
        <p:nvGrpSpPr>
          <p:cNvPr id="16388" name="Group 13"/>
          <p:cNvGrpSpPr>
            <a:grpSpLocks/>
          </p:cNvGrpSpPr>
          <p:nvPr/>
        </p:nvGrpSpPr>
        <p:grpSpPr bwMode="auto">
          <a:xfrm>
            <a:off x="228600" y="2024063"/>
            <a:ext cx="1600200" cy="2243137"/>
            <a:chOff x="381000" y="3810000"/>
            <a:chExt cx="1600200" cy="2243554"/>
          </a:xfrm>
        </p:grpSpPr>
        <p:pic>
          <p:nvPicPr>
            <p:cNvPr id="16402" name="Picture 1" descr="intro.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0690" y="3810000"/>
              <a:ext cx="130082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3" name="TextBox 3"/>
            <p:cNvSpPr txBox="1">
              <a:spLocks noChangeArrowheads="1"/>
            </p:cNvSpPr>
            <p:nvPr/>
          </p:nvSpPr>
          <p:spPr bwMode="auto">
            <a:xfrm>
              <a:off x="381000" y="5715000"/>
              <a:ext cx="1600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algn="ctr" eaLnBrk="1" hangingPunct="1">
                <a:spcBef>
                  <a:spcPct val="0"/>
                </a:spcBef>
                <a:buFontTx/>
                <a:buNone/>
              </a:pPr>
              <a:r>
                <a:rPr lang="en-US" altLang="en-US" sz="1600"/>
                <a:t>Paper Rocket</a:t>
              </a:r>
            </a:p>
          </p:txBody>
        </p:sp>
      </p:grpSp>
      <p:grpSp>
        <p:nvGrpSpPr>
          <p:cNvPr id="16389" name="Group 14"/>
          <p:cNvGrpSpPr>
            <a:grpSpLocks/>
          </p:cNvGrpSpPr>
          <p:nvPr/>
        </p:nvGrpSpPr>
        <p:grpSpPr bwMode="auto">
          <a:xfrm>
            <a:off x="2311400" y="2024063"/>
            <a:ext cx="1828800" cy="2243137"/>
            <a:chOff x="2362200" y="3810000"/>
            <a:chExt cx="1828800" cy="2243554"/>
          </a:xfrm>
        </p:grpSpPr>
        <p:pic>
          <p:nvPicPr>
            <p:cNvPr id="16400" name="Picture 5" descr="can3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89427" y="3810000"/>
              <a:ext cx="1174346"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1" name="TextBox 11"/>
            <p:cNvSpPr txBox="1">
              <a:spLocks noChangeArrowheads="1"/>
            </p:cNvSpPr>
            <p:nvPr/>
          </p:nvSpPr>
          <p:spPr bwMode="auto">
            <a:xfrm>
              <a:off x="2362200" y="5715000"/>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eaLnBrk="1" hangingPunct="1">
                <a:spcBef>
                  <a:spcPct val="0"/>
                </a:spcBef>
                <a:buFont typeface="Arial" pitchFamily="34" charset="0"/>
                <a:buNone/>
              </a:pPr>
              <a:r>
                <a:rPr lang="en-US" altLang="en-US" sz="1600"/>
                <a:t>Alka-Seltzer Rocket</a:t>
              </a:r>
            </a:p>
          </p:txBody>
        </p:sp>
      </p:grpSp>
      <p:grpSp>
        <p:nvGrpSpPr>
          <p:cNvPr id="16390" name="Group 21"/>
          <p:cNvGrpSpPr>
            <a:grpSpLocks/>
          </p:cNvGrpSpPr>
          <p:nvPr/>
        </p:nvGrpSpPr>
        <p:grpSpPr bwMode="auto">
          <a:xfrm>
            <a:off x="4622800" y="2024063"/>
            <a:ext cx="1828800" cy="2243137"/>
            <a:chOff x="4563035" y="1752600"/>
            <a:chExt cx="1828800" cy="2243554"/>
          </a:xfrm>
        </p:grpSpPr>
        <p:sp>
          <p:nvSpPr>
            <p:cNvPr id="16398" name="TextBox 12"/>
            <p:cNvSpPr txBox="1">
              <a:spLocks noChangeArrowheads="1"/>
            </p:cNvSpPr>
            <p:nvPr/>
          </p:nvSpPr>
          <p:spPr bwMode="auto">
            <a:xfrm>
              <a:off x="4563035" y="3657600"/>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algn="ctr" eaLnBrk="1" hangingPunct="1">
                <a:spcBef>
                  <a:spcPct val="0"/>
                </a:spcBef>
                <a:buFont typeface="Arial" pitchFamily="34" charset="0"/>
                <a:buNone/>
              </a:pPr>
              <a:r>
                <a:rPr lang="en-US" altLang="en-US" sz="1600"/>
                <a:t>Foam Rocket</a:t>
              </a:r>
            </a:p>
          </p:txBody>
        </p:sp>
        <p:pic>
          <p:nvPicPr>
            <p:cNvPr id="16399" name="Picture 6" descr="foam_rocket.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28838" y="1752600"/>
              <a:ext cx="149719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391" name="TextBox 17"/>
          <p:cNvSpPr txBox="1">
            <a:spLocks noChangeArrowheads="1"/>
          </p:cNvSpPr>
          <p:nvPr/>
        </p:nvSpPr>
        <p:spPr bwMode="auto">
          <a:xfrm>
            <a:off x="1752600" y="5029200"/>
            <a:ext cx="2438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algn="ctr" eaLnBrk="1" hangingPunct="1">
              <a:spcBef>
                <a:spcPct val="0"/>
              </a:spcBef>
              <a:buFont typeface="Arial" pitchFamily="34" charset="0"/>
              <a:buNone/>
            </a:pPr>
            <a:r>
              <a:rPr lang="en-US" altLang="en-US" sz="1600"/>
              <a:t>Table-top</a:t>
            </a:r>
          </a:p>
          <a:p>
            <a:pPr algn="ctr" eaLnBrk="1" hangingPunct="1">
              <a:spcBef>
                <a:spcPct val="0"/>
              </a:spcBef>
              <a:buFont typeface="Arial" pitchFamily="34" charset="0"/>
              <a:buNone/>
            </a:pPr>
            <a:r>
              <a:rPr lang="en-US" altLang="en-US" sz="1600"/>
              <a:t>Hovercraft</a:t>
            </a:r>
          </a:p>
        </p:txBody>
      </p:sp>
      <p:sp>
        <p:nvSpPr>
          <p:cNvPr id="16392" name="TextBox 18"/>
          <p:cNvSpPr txBox="1">
            <a:spLocks noChangeArrowheads="1"/>
          </p:cNvSpPr>
          <p:nvPr/>
        </p:nvSpPr>
        <p:spPr bwMode="auto">
          <a:xfrm>
            <a:off x="7239000" y="4953000"/>
            <a:ext cx="167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algn="ctr" eaLnBrk="1" hangingPunct="1">
              <a:spcBef>
                <a:spcPct val="0"/>
              </a:spcBef>
              <a:buFont typeface="Arial" pitchFamily="34" charset="0"/>
              <a:buNone/>
            </a:pPr>
            <a:r>
              <a:rPr lang="en-US" altLang="en-US" sz="1600"/>
              <a:t>Balloon</a:t>
            </a:r>
          </a:p>
          <a:p>
            <a:pPr algn="ctr" eaLnBrk="1" hangingPunct="1">
              <a:spcBef>
                <a:spcPct val="0"/>
              </a:spcBef>
              <a:buFont typeface="Arial" pitchFamily="34" charset="0"/>
              <a:buNone/>
            </a:pPr>
            <a:r>
              <a:rPr lang="en-US" altLang="en-US" sz="1600"/>
              <a:t>Rockets</a:t>
            </a:r>
          </a:p>
        </p:txBody>
      </p:sp>
      <p:grpSp>
        <p:nvGrpSpPr>
          <p:cNvPr id="16393" name="Group 20"/>
          <p:cNvGrpSpPr>
            <a:grpSpLocks/>
          </p:cNvGrpSpPr>
          <p:nvPr/>
        </p:nvGrpSpPr>
        <p:grpSpPr bwMode="auto">
          <a:xfrm>
            <a:off x="6934200" y="2024063"/>
            <a:ext cx="1828800" cy="2243137"/>
            <a:chOff x="6934200" y="1752600"/>
            <a:chExt cx="1828800" cy="2243554"/>
          </a:xfrm>
        </p:grpSpPr>
        <p:sp>
          <p:nvSpPr>
            <p:cNvPr id="16396" name="TextBox 16"/>
            <p:cNvSpPr txBox="1">
              <a:spLocks noChangeArrowheads="1"/>
            </p:cNvSpPr>
            <p:nvPr/>
          </p:nvSpPr>
          <p:spPr bwMode="auto">
            <a:xfrm>
              <a:off x="6934200" y="3657600"/>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algn="ctr" eaLnBrk="1" hangingPunct="1">
                <a:spcBef>
                  <a:spcPct val="0"/>
                </a:spcBef>
                <a:buFont typeface="Arial" pitchFamily="34" charset="0"/>
                <a:buNone/>
              </a:pPr>
              <a:r>
                <a:rPr lang="en-US" altLang="en-US" sz="1600"/>
                <a:t>Glider</a:t>
              </a:r>
            </a:p>
          </p:txBody>
        </p:sp>
        <p:pic>
          <p:nvPicPr>
            <p:cNvPr id="16397" name="Picture 19" descr="400x400-paper-glider.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17526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394" name="Picture 22" descr="balloon_hovercraft.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57288" y="4343400"/>
            <a:ext cx="12811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23" descr="illo_06b.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181600" y="4419600"/>
            <a:ext cx="22383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57952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bwMode="auto">
          <a:xfrm>
            <a:off x="1295400" y="76200"/>
            <a:ext cx="4876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altLang="en-US" sz="2800" b="1" smtClean="0">
                <a:ea typeface="ＭＳ Ｐゴシック" pitchFamily="34" charset="-128"/>
                <a:cs typeface="Geneva" pitchFamily="1" charset="0"/>
              </a:rPr>
              <a:t>Living in Space</a:t>
            </a:r>
          </a:p>
        </p:txBody>
      </p:sp>
      <p:sp>
        <p:nvSpPr>
          <p:cNvPr id="11" name="Content Placeholder 2"/>
          <p:cNvSpPr txBox="1">
            <a:spLocks/>
          </p:cNvSpPr>
          <p:nvPr/>
        </p:nvSpPr>
        <p:spPr>
          <a:xfrm>
            <a:off x="228600" y="1371600"/>
            <a:ext cx="3962400" cy="47244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Geneva"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Geneva" charset="0"/>
                <a:cs typeface="Geneva"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Geneva" charset="0"/>
                <a:cs typeface="Geneva"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Geneva" charset="0"/>
                <a:cs typeface="Geneva"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Geneva" charset="0"/>
                <a:cs typeface="Geneva"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defRPr/>
            </a:pPr>
            <a:r>
              <a:rPr lang="en-US" sz="2800" dirty="0" smtClean="0"/>
              <a:t>Sample camp activities:</a:t>
            </a:r>
          </a:p>
          <a:p>
            <a:pPr>
              <a:defRPr/>
            </a:pPr>
            <a:r>
              <a:rPr lang="en-US" sz="2400" dirty="0" smtClean="0"/>
              <a:t>Get a Leg Up</a:t>
            </a:r>
          </a:p>
          <a:p>
            <a:pPr>
              <a:defRPr/>
            </a:pPr>
            <a:r>
              <a:rPr lang="en-US" sz="2400" dirty="0" smtClean="0"/>
              <a:t>Solar Ovens</a:t>
            </a:r>
          </a:p>
          <a:p>
            <a:pPr>
              <a:defRPr/>
            </a:pPr>
            <a:r>
              <a:rPr lang="en-US" sz="2400" dirty="0" smtClean="0"/>
              <a:t>Water Filtration</a:t>
            </a:r>
          </a:p>
          <a:p>
            <a:pPr>
              <a:defRPr/>
            </a:pPr>
            <a:r>
              <a:rPr lang="en-US" sz="2400" dirty="0" smtClean="0"/>
              <a:t>Train Like an Astronaut</a:t>
            </a:r>
            <a:r>
              <a:rPr lang="en-US" sz="1600" dirty="0" smtClean="0"/>
              <a:t>	</a:t>
            </a:r>
          </a:p>
          <a:p>
            <a:pPr marL="0" indent="0">
              <a:buFont typeface="Arial" charset="0"/>
              <a:buNone/>
              <a:defRPr/>
            </a:pPr>
            <a:endParaRPr lang="en-US" sz="1600" dirty="0" smtClean="0"/>
          </a:p>
          <a:p>
            <a:pPr marL="0" indent="0">
              <a:buFont typeface="Arial" charset="0"/>
              <a:buNone/>
              <a:defRPr/>
            </a:pPr>
            <a:endParaRPr lang="en-US" sz="1600" dirty="0" smtClean="0"/>
          </a:p>
          <a:p>
            <a:pPr marL="0" indent="0">
              <a:buFont typeface="Arial" charset="0"/>
              <a:buNone/>
              <a:defRPr/>
            </a:pPr>
            <a:endParaRPr lang="en-US" sz="1600" dirty="0"/>
          </a:p>
        </p:txBody>
      </p:sp>
      <p:pic>
        <p:nvPicPr>
          <p:cNvPr id="17412" name="Picture 2" descr="astronau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886200"/>
            <a:ext cx="17145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3" name="Group 7"/>
          <p:cNvGrpSpPr>
            <a:grpSpLocks/>
          </p:cNvGrpSpPr>
          <p:nvPr/>
        </p:nvGrpSpPr>
        <p:grpSpPr bwMode="auto">
          <a:xfrm>
            <a:off x="4267200" y="1976438"/>
            <a:ext cx="4648200" cy="4043362"/>
            <a:chOff x="228600" y="2052935"/>
            <a:chExt cx="4648200" cy="4043065"/>
          </a:xfrm>
        </p:grpSpPr>
        <p:pic>
          <p:nvPicPr>
            <p:cNvPr id="25" name="Content Placeholder 3" descr="IMG_03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28600" y="2052935"/>
              <a:ext cx="4572000" cy="34283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415" name="TextBox 4"/>
            <p:cNvSpPr txBox="1">
              <a:spLocks noChangeArrowheads="1"/>
            </p:cNvSpPr>
            <p:nvPr/>
          </p:nvSpPr>
          <p:spPr bwMode="auto">
            <a:xfrm>
              <a:off x="228600" y="5634335"/>
              <a:ext cx="4648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eaLnBrk="1" hangingPunct="1">
                <a:spcBef>
                  <a:spcPct val="0"/>
                </a:spcBef>
                <a:buFontTx/>
                <a:buNone/>
              </a:pPr>
              <a:r>
                <a:rPr lang="en-US" altLang="en-US" sz="1200"/>
                <a:t>Solar Ovens: Students observing projects for changes in physical properties.</a:t>
              </a:r>
            </a:p>
          </p:txBody>
        </p:sp>
      </p:grpSp>
    </p:spTree>
    <p:extLst>
      <p:ext uri="{BB962C8B-B14F-4D97-AF65-F5344CB8AC3E}">
        <p14:creationId xmlns:p14="http://schemas.microsoft.com/office/powerpoint/2010/main" val="40692084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idx="4294967295"/>
          </p:nvPr>
        </p:nvSpPr>
        <p:spPr bwMode="auto">
          <a:xfrm>
            <a:off x="1295400" y="76200"/>
            <a:ext cx="4876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altLang="en-US" sz="2800" b="1" smtClean="0">
                <a:ea typeface="ＭＳ Ｐゴシック" pitchFamily="34" charset="-128"/>
                <a:cs typeface="Geneva" pitchFamily="1" charset="0"/>
              </a:rPr>
              <a:t>Let’s Engineer It!</a:t>
            </a:r>
          </a:p>
        </p:txBody>
      </p:sp>
      <p:sp>
        <p:nvSpPr>
          <p:cNvPr id="18435" name="Content Placeholder 2"/>
          <p:cNvSpPr txBox="1">
            <a:spLocks/>
          </p:cNvSpPr>
          <p:nvPr/>
        </p:nvSpPr>
        <p:spPr bwMode="auto">
          <a:xfrm>
            <a:off x="228600" y="13716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a:buFont typeface="Arial" pitchFamily="34" charset="0"/>
              <a:buNone/>
            </a:pPr>
            <a:r>
              <a:rPr lang="en-US" altLang="en-US" sz="2800"/>
              <a:t>Sample camp activities:</a:t>
            </a:r>
            <a:endParaRPr lang="en-US" altLang="en-US" sz="1600"/>
          </a:p>
          <a:p>
            <a:pPr>
              <a:buFont typeface="Arial" pitchFamily="34" charset="0"/>
              <a:buNone/>
            </a:pPr>
            <a:endParaRPr lang="en-US" altLang="en-US" sz="1600"/>
          </a:p>
        </p:txBody>
      </p:sp>
      <p:pic>
        <p:nvPicPr>
          <p:cNvPr id="27" name="Picture 26" descr="DSC01233.JPG"/>
          <p:cNvPicPr>
            <a:picLocks noChangeAspect="1"/>
          </p:cNvPicPr>
          <p:nvPr/>
        </p:nvPicPr>
        <p:blipFill>
          <a:blip r:embed="rId2" cstate="print"/>
          <a:stretch>
            <a:fillRect/>
          </a:stretch>
        </p:blipFill>
        <p:spPr>
          <a:xfrm>
            <a:off x="5867400" y="3505200"/>
            <a:ext cx="2971800" cy="22860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8" name="Content Placeholder 3" descr="DSC01208.JPG"/>
          <p:cNvPicPr>
            <a:picLocks noChangeAspect="1"/>
          </p:cNvPicPr>
          <p:nvPr/>
        </p:nvPicPr>
        <p:blipFill>
          <a:blip r:embed="rId3" cstate="print"/>
          <a:stretch>
            <a:fillRect/>
          </a:stretch>
        </p:blipFill>
        <p:spPr>
          <a:xfrm>
            <a:off x="381000" y="3581400"/>
            <a:ext cx="2844800" cy="21336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9" name="Picture 28" descr="DSC01235.JPG"/>
          <p:cNvPicPr>
            <a:picLocks noChangeAspect="1"/>
          </p:cNvPicPr>
          <p:nvPr/>
        </p:nvPicPr>
        <p:blipFill rotWithShape="1">
          <a:blip r:embed="rId4" cstate="print"/>
          <a:srcRect l="5835" t="7654" r="26802" b="8855"/>
          <a:stretch/>
        </p:blipFill>
        <p:spPr>
          <a:xfrm>
            <a:off x="3661297" y="3825240"/>
            <a:ext cx="1770606" cy="164592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439" name="TextBox 2"/>
          <p:cNvSpPr txBox="1">
            <a:spLocks noChangeArrowheads="1"/>
          </p:cNvSpPr>
          <p:nvPr/>
        </p:nvSpPr>
        <p:spPr bwMode="auto">
          <a:xfrm>
            <a:off x="4800600" y="1981200"/>
            <a:ext cx="3962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itchFamily="34" charset="0"/>
              <a:buChar char="•"/>
              <a:tabLst>
                <a:tab pos="231775" algn="l"/>
              </a:tabLst>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tabLst>
                <a:tab pos="231775" algn="l"/>
              </a:tabLst>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tabLst>
                <a:tab pos="231775" algn="l"/>
              </a:tabLst>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9pPr>
          </a:lstStyle>
          <a:p>
            <a:pPr eaLnBrk="1" hangingPunct="1">
              <a:spcBef>
                <a:spcPct val="0"/>
              </a:spcBef>
            </a:pPr>
            <a:r>
              <a:rPr lang="en-US" altLang="en-US" sz="2400"/>
              <a:t>Rover</a:t>
            </a:r>
          </a:p>
          <a:p>
            <a:pPr eaLnBrk="1" hangingPunct="1">
              <a:spcBef>
                <a:spcPct val="0"/>
              </a:spcBef>
            </a:pPr>
            <a:r>
              <a:rPr lang="en-US" altLang="en-US" sz="2400"/>
              <a:t>Hot Chocolate Machine</a:t>
            </a:r>
            <a:endParaRPr lang="en-US" altLang="en-US" sz="2400">
              <a:latin typeface="Arial" pitchFamily="34" charset="0"/>
            </a:endParaRPr>
          </a:p>
        </p:txBody>
      </p:sp>
      <p:sp>
        <p:nvSpPr>
          <p:cNvPr id="18440" name="TextBox 4"/>
          <p:cNvSpPr txBox="1">
            <a:spLocks noChangeArrowheads="1"/>
          </p:cNvSpPr>
          <p:nvPr/>
        </p:nvSpPr>
        <p:spPr bwMode="auto">
          <a:xfrm>
            <a:off x="533400" y="1981200"/>
            <a:ext cx="3733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pitchFamily="34" charset="0"/>
              <a:buChar char="•"/>
              <a:tabLst>
                <a:tab pos="231775" algn="l"/>
              </a:tabLst>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tabLst>
                <a:tab pos="231775" algn="l"/>
              </a:tabLst>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tabLst>
                <a:tab pos="231775" algn="l"/>
              </a:tabLst>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tabLst>
                <a:tab pos="231775" algn="l"/>
              </a:tabLst>
              <a:defRPr sz="2000">
                <a:solidFill>
                  <a:schemeClr val="tx1"/>
                </a:solidFill>
                <a:latin typeface="Calibri" pitchFamily="34" charset="0"/>
                <a:ea typeface="Geneva" pitchFamily="1" charset="0"/>
                <a:cs typeface="Geneva" pitchFamily="1" charset="0"/>
              </a:defRPr>
            </a:lvl9pPr>
          </a:lstStyle>
          <a:p>
            <a:pPr eaLnBrk="1" hangingPunct="1">
              <a:spcBef>
                <a:spcPct val="0"/>
              </a:spcBef>
            </a:pPr>
            <a:r>
              <a:rPr lang="en-US" altLang="en-US" sz="2400"/>
              <a:t>Paper Tower</a:t>
            </a:r>
          </a:p>
          <a:p>
            <a:pPr eaLnBrk="1" hangingPunct="1">
              <a:spcBef>
                <a:spcPct val="0"/>
              </a:spcBef>
            </a:pPr>
            <a:r>
              <a:rPr lang="en-US" altLang="en-US" sz="2400"/>
              <a:t>Mars Lander</a:t>
            </a:r>
          </a:p>
          <a:p>
            <a:pPr eaLnBrk="1" hangingPunct="1">
              <a:spcBef>
                <a:spcPct val="0"/>
              </a:spcBef>
            </a:pPr>
            <a:r>
              <a:rPr lang="en-US" altLang="en-US" sz="2400"/>
              <a:t>Spaghetti Tower</a:t>
            </a:r>
          </a:p>
        </p:txBody>
      </p:sp>
    </p:spTree>
    <p:extLst>
      <p:ext uri="{BB962C8B-B14F-4D97-AF65-F5344CB8AC3E}">
        <p14:creationId xmlns:p14="http://schemas.microsoft.com/office/powerpoint/2010/main" val="319211019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bwMode="auto">
          <a:xfrm>
            <a:off x="1295400" y="76200"/>
            <a:ext cx="48768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altLang="en-US" sz="2800" b="1" smtClean="0">
                <a:ea typeface="ＭＳ Ｐゴシック" pitchFamily="34" charset="-128"/>
                <a:cs typeface="Geneva" pitchFamily="1" charset="0"/>
              </a:rPr>
              <a:t>Trekking in Space</a:t>
            </a:r>
          </a:p>
        </p:txBody>
      </p:sp>
      <p:sp>
        <p:nvSpPr>
          <p:cNvPr id="25" name="Content Placeholder 2"/>
          <p:cNvSpPr txBox="1">
            <a:spLocks/>
          </p:cNvSpPr>
          <p:nvPr/>
        </p:nvSpPr>
        <p:spPr>
          <a:xfrm>
            <a:off x="228600" y="1371600"/>
            <a:ext cx="8610600" cy="47244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Geneva"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Geneva" charset="0"/>
                <a:cs typeface="Geneva"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Geneva" charset="0"/>
                <a:cs typeface="Geneva"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Geneva" charset="0"/>
                <a:cs typeface="Geneva"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Geneva" charset="0"/>
                <a:cs typeface="Geneva"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defRPr/>
            </a:pPr>
            <a:r>
              <a:rPr lang="en-US" sz="2800" dirty="0" smtClean="0"/>
              <a:t>Sample camp activities:</a:t>
            </a:r>
          </a:p>
          <a:p>
            <a:pPr>
              <a:defRPr/>
            </a:pPr>
            <a:r>
              <a:rPr lang="en-US" sz="2400" dirty="0" smtClean="0"/>
              <a:t>Mars Lava Layering</a:t>
            </a:r>
          </a:p>
          <a:p>
            <a:pPr>
              <a:defRPr/>
            </a:pPr>
            <a:r>
              <a:rPr lang="en-US" sz="2400" dirty="0" smtClean="0"/>
              <a:t>Star Classification</a:t>
            </a:r>
          </a:p>
          <a:p>
            <a:pPr>
              <a:defRPr/>
            </a:pPr>
            <a:r>
              <a:rPr lang="en-US" sz="2400" dirty="0" err="1" smtClean="0"/>
              <a:t>Oobleck</a:t>
            </a:r>
            <a:r>
              <a:rPr lang="en-US" sz="2400" dirty="0" smtClean="0"/>
              <a:t>:  Exploring Other Worlds</a:t>
            </a:r>
          </a:p>
          <a:p>
            <a:pPr>
              <a:defRPr/>
            </a:pPr>
            <a:r>
              <a:rPr lang="en-US" sz="2400" dirty="0" smtClean="0"/>
              <a:t>Earth/Moon System</a:t>
            </a:r>
          </a:p>
          <a:p>
            <a:pPr>
              <a:defRPr/>
            </a:pPr>
            <a:r>
              <a:rPr lang="en-US" sz="2400" dirty="0" smtClean="0"/>
              <a:t>Phases of the Moon</a:t>
            </a:r>
          </a:p>
          <a:p>
            <a:pPr marL="0" indent="0">
              <a:buFont typeface="Arial" charset="0"/>
              <a:buNone/>
              <a:defRPr/>
            </a:pPr>
            <a:endParaRPr lang="en-US" sz="1600" dirty="0" smtClean="0"/>
          </a:p>
          <a:p>
            <a:pPr marL="0" indent="0">
              <a:buFont typeface="Arial" charset="0"/>
              <a:buNone/>
              <a:defRPr/>
            </a:pPr>
            <a:endParaRPr lang="en-US" sz="1600" dirty="0"/>
          </a:p>
        </p:txBody>
      </p:sp>
      <p:pic>
        <p:nvPicPr>
          <p:cNvPr id="7" name="Content Placeholder 3" descr="DSCN0639.JPG"/>
          <p:cNvPicPr>
            <a:picLocks noChangeAspect="1"/>
          </p:cNvPicPr>
          <p:nvPr/>
        </p:nvPicPr>
        <p:blipFill>
          <a:blip r:embed="rId2" cstate="print">
            <a:extLst/>
          </a:blip>
          <a:srcRect l="15596" r="15596"/>
          <a:stretch>
            <a:fillRect/>
          </a:stretch>
        </p:blipFill>
        <p:spPr>
          <a:xfrm rot="900000">
            <a:off x="5918664" y="1633516"/>
            <a:ext cx="2256822" cy="24597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Picture 7" descr="DSCN0678.JPG"/>
          <p:cNvPicPr>
            <a:picLocks noChangeAspect="1"/>
          </p:cNvPicPr>
          <p:nvPr/>
        </p:nvPicPr>
        <p:blipFill rotWithShape="1">
          <a:blip r:embed="rId3" cstate="print">
            <a:extLst/>
          </a:blip>
          <a:srcRect l="22117" t="18209" r="17017"/>
          <a:stretch/>
        </p:blipFill>
        <p:spPr>
          <a:xfrm rot="405635">
            <a:off x="6923287" y="4139049"/>
            <a:ext cx="1814577" cy="1828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descr="DSC_0257.JPG"/>
          <p:cNvPicPr>
            <a:picLocks noChangeAspect="1"/>
          </p:cNvPicPr>
          <p:nvPr/>
        </p:nvPicPr>
        <p:blipFill rotWithShape="1">
          <a:blip r:embed="rId4" cstate="print">
            <a:extLst>
              <a:ext uri="{28A0092B-C50C-407E-A947-70E740481C1C}">
                <a14:useLocalDpi xmlns:a14="http://schemas.microsoft.com/office/drawing/2010/main" val="0"/>
              </a:ext>
            </a:extLst>
          </a:blip>
          <a:srcRect l="3104" r="21896"/>
          <a:stretch/>
        </p:blipFill>
        <p:spPr>
          <a:xfrm>
            <a:off x="3429000" y="3810000"/>
            <a:ext cx="2581382" cy="2286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92044666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0"/>
          <p:cNvSpPr txBox="1">
            <a:spLocks noChangeArrowheads="1"/>
          </p:cNvSpPr>
          <p:nvPr/>
        </p:nvSpPr>
        <p:spPr bwMode="auto">
          <a:xfrm rot="684049">
            <a:off x="4970463" y="3368675"/>
            <a:ext cx="381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eaLnBrk="1" hangingPunct="1">
              <a:spcBef>
                <a:spcPct val="0"/>
              </a:spcBef>
              <a:buFontTx/>
              <a:buNone/>
            </a:pPr>
            <a:endParaRPr lang="en-US" altLang="en-US" sz="1600"/>
          </a:p>
          <a:p>
            <a:pPr eaLnBrk="1" hangingPunct="1">
              <a:spcBef>
                <a:spcPct val="0"/>
              </a:spcBef>
              <a:buFontTx/>
              <a:buNone/>
            </a:pPr>
            <a:endParaRPr lang="en-US" altLang="en-US" sz="1600"/>
          </a:p>
        </p:txBody>
      </p:sp>
      <p:pic>
        <p:nvPicPr>
          <p:cNvPr id="27651" name="Picture 1" descr="quotes_slide_template3.jpg"/>
          <p:cNvPicPr>
            <a:picLocks noChangeAspect="1"/>
          </p:cNvPicPr>
          <p:nvPr/>
        </p:nvPicPr>
        <p:blipFill>
          <a:blip r:embed="rId2" cstate="print">
            <a:extLst>
              <a:ext uri="{28A0092B-C50C-407E-A947-70E740481C1C}">
                <a14:useLocalDpi xmlns:a14="http://schemas.microsoft.com/office/drawing/2010/main" val="0"/>
              </a:ext>
            </a:extLst>
          </a:blip>
          <a:srcRect t="17102" b="8388"/>
          <a:stretch>
            <a:fillRect/>
          </a:stretch>
        </p:blipFill>
        <p:spPr bwMode="auto">
          <a:xfrm>
            <a:off x="0" y="1173163"/>
            <a:ext cx="9144000" cy="511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295972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0"/>
          <p:cNvSpPr txBox="1">
            <a:spLocks noChangeArrowheads="1"/>
          </p:cNvSpPr>
          <p:nvPr/>
        </p:nvSpPr>
        <p:spPr bwMode="auto">
          <a:xfrm rot="684049">
            <a:off x="4970463" y="3368675"/>
            <a:ext cx="3810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ea typeface="ＭＳ Ｐゴシック" pitchFamily="34" charset="-128"/>
                <a:cs typeface="Geneva" pitchFamily="1" charset="0"/>
              </a:defRPr>
            </a:lvl1pPr>
            <a:lvl2pPr marL="742950" indent="-285750" eaLnBrk="0" hangingPunct="0">
              <a:spcBef>
                <a:spcPct val="20000"/>
              </a:spcBef>
              <a:buFont typeface="Arial" pitchFamily="34" charset="0"/>
              <a:buChar char="–"/>
              <a:defRPr sz="2800">
                <a:solidFill>
                  <a:schemeClr val="tx1"/>
                </a:solidFill>
                <a:latin typeface="Calibri" pitchFamily="34" charset="0"/>
                <a:ea typeface="Geneva" pitchFamily="1" charset="0"/>
                <a:cs typeface="Geneva" pitchFamily="1" charset="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Geneva" pitchFamily="1" charset="0"/>
                <a:cs typeface="Geneva" pitchFamily="1" charset="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Geneva" pitchFamily="1" charset="0"/>
                <a:cs typeface="Geneva" pitchFamily="1"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Geneva" pitchFamily="1" charset="0"/>
                <a:cs typeface="Geneva" pitchFamily="1" charset="0"/>
              </a:defRPr>
            </a:lvl9pPr>
          </a:lstStyle>
          <a:p>
            <a:pPr eaLnBrk="1" hangingPunct="1">
              <a:spcBef>
                <a:spcPct val="0"/>
              </a:spcBef>
              <a:buFontTx/>
              <a:buNone/>
            </a:pPr>
            <a:endParaRPr lang="en-US" altLang="en-US" sz="1600"/>
          </a:p>
          <a:p>
            <a:pPr eaLnBrk="1" hangingPunct="1">
              <a:spcBef>
                <a:spcPct val="0"/>
              </a:spcBef>
              <a:buFontTx/>
              <a:buNone/>
            </a:pPr>
            <a:endParaRPr lang="en-US" altLang="en-US" sz="1600"/>
          </a:p>
        </p:txBody>
      </p:sp>
      <p:pic>
        <p:nvPicPr>
          <p:cNvPr id="26627" name="Picture 2" descr="quotes_slide_template2.jpg"/>
          <p:cNvPicPr>
            <a:picLocks noChangeAspect="1"/>
          </p:cNvPicPr>
          <p:nvPr/>
        </p:nvPicPr>
        <p:blipFill>
          <a:blip r:embed="rId2" cstate="print">
            <a:extLst>
              <a:ext uri="{28A0092B-C50C-407E-A947-70E740481C1C}">
                <a14:useLocalDpi xmlns:a14="http://schemas.microsoft.com/office/drawing/2010/main" val="0"/>
              </a:ext>
            </a:extLst>
          </a:blip>
          <a:srcRect t="17320" b="7951"/>
          <a:stretch>
            <a:fillRect/>
          </a:stretch>
        </p:blipFill>
        <p:spPr bwMode="auto">
          <a:xfrm>
            <a:off x="0" y="1187450"/>
            <a:ext cx="914400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27648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148273"/>
            <a:ext cx="6400800" cy="1752600"/>
          </a:xfrm>
        </p:spPr>
        <p:txBody>
          <a:bodyPr/>
          <a:lstStyle/>
          <a:p>
            <a:pPr fontAlgn="auto">
              <a:lnSpc>
                <a:spcPct val="90000"/>
              </a:lnSpc>
              <a:spcBef>
                <a:spcPts val="0"/>
              </a:spcBef>
              <a:spcAft>
                <a:spcPts val="0"/>
              </a:spcAft>
              <a:defRPr/>
            </a:pPr>
            <a:r>
              <a:rPr lang="en-US" sz="2800" b="1" dirty="0" smtClean="0">
                <a:solidFill>
                  <a:schemeClr val="accent1">
                    <a:lumMod val="50000"/>
                  </a:schemeClr>
                </a:solidFill>
                <a:latin typeface="Times New Roman"/>
                <a:cs typeface="Times New Roman"/>
              </a:rPr>
              <a:t>Judit </a:t>
            </a:r>
            <a:r>
              <a:rPr lang="en-US" sz="2800" b="1" dirty="0" err="1">
                <a:solidFill>
                  <a:schemeClr val="accent1">
                    <a:lumMod val="50000"/>
                  </a:schemeClr>
                </a:solidFill>
                <a:latin typeface="Times New Roman"/>
                <a:cs typeface="Times New Roman"/>
              </a:rPr>
              <a:t>Györgyey</a:t>
            </a:r>
            <a:r>
              <a:rPr lang="en-US" sz="2800" b="1" dirty="0">
                <a:solidFill>
                  <a:schemeClr val="accent1">
                    <a:lumMod val="50000"/>
                  </a:schemeClr>
                </a:solidFill>
                <a:latin typeface="Times New Roman"/>
                <a:cs typeface="Times New Roman"/>
              </a:rPr>
              <a:t> </a:t>
            </a:r>
            <a:r>
              <a:rPr lang="en-US" sz="2800" b="1" dirty="0" smtClean="0">
                <a:solidFill>
                  <a:schemeClr val="accent1">
                    <a:lumMod val="50000"/>
                  </a:schemeClr>
                </a:solidFill>
                <a:latin typeface="Times New Roman"/>
                <a:cs typeface="Times New Roman"/>
              </a:rPr>
              <a:t>Ries</a:t>
            </a:r>
            <a:endParaRPr lang="en-US" sz="2800" b="1" baseline="30000" dirty="0">
              <a:solidFill>
                <a:schemeClr val="accent1">
                  <a:lumMod val="50000"/>
                </a:schemeClr>
              </a:solidFill>
              <a:latin typeface="Times New Roman"/>
              <a:cs typeface="Times New Roman"/>
            </a:endParaRPr>
          </a:p>
          <a:p>
            <a:pPr fontAlgn="auto">
              <a:lnSpc>
                <a:spcPct val="90000"/>
              </a:lnSpc>
              <a:spcBef>
                <a:spcPts val="0"/>
              </a:spcBef>
              <a:spcAft>
                <a:spcPts val="2100"/>
              </a:spcAft>
              <a:defRPr/>
            </a:pPr>
            <a:r>
              <a:rPr lang="en-US" sz="2800" b="1" dirty="0" smtClean="0">
                <a:solidFill>
                  <a:schemeClr val="accent1">
                    <a:lumMod val="50000"/>
                  </a:schemeClr>
                </a:solidFill>
                <a:latin typeface="Times New Roman"/>
                <a:cs typeface="Times New Roman"/>
              </a:rPr>
              <a:t>Margaret </a:t>
            </a:r>
            <a:r>
              <a:rPr lang="en-US" sz="2800" b="1" dirty="0">
                <a:solidFill>
                  <a:schemeClr val="accent1">
                    <a:lumMod val="50000"/>
                  </a:schemeClr>
                </a:solidFill>
                <a:latin typeface="Times New Roman"/>
                <a:cs typeface="Times New Roman"/>
              </a:rPr>
              <a:t>Baguio</a:t>
            </a:r>
          </a:p>
          <a:p>
            <a:pPr fontAlgn="auto">
              <a:lnSpc>
                <a:spcPct val="90000"/>
              </a:lnSpc>
              <a:spcBef>
                <a:spcPts val="0"/>
              </a:spcBef>
              <a:spcAft>
                <a:spcPts val="0"/>
              </a:spcAft>
              <a:defRPr/>
            </a:pPr>
            <a:r>
              <a:rPr lang="en-US" sz="2800" b="1" dirty="0">
                <a:solidFill>
                  <a:schemeClr val="accent1">
                    <a:lumMod val="50000"/>
                  </a:schemeClr>
                </a:solidFill>
                <a:latin typeface="Times New Roman"/>
                <a:cs typeface="Times New Roman"/>
              </a:rPr>
              <a:t>UT at Austin/Center for Space Research</a:t>
            </a:r>
          </a:p>
          <a:p>
            <a:pPr>
              <a:lnSpc>
                <a:spcPct val="90000"/>
              </a:lnSpc>
            </a:pPr>
            <a:endParaRPr lang="en-US" b="1" dirty="0">
              <a:solidFill>
                <a:schemeClr val="accent1">
                  <a:lumMod val="50000"/>
                </a:schemeClr>
              </a:solidFill>
            </a:endParaRPr>
          </a:p>
        </p:txBody>
      </p:sp>
      <p:sp>
        <p:nvSpPr>
          <p:cNvPr id="4" name="TextBox 3"/>
          <p:cNvSpPr txBox="1"/>
          <p:nvPr/>
        </p:nvSpPr>
        <p:spPr>
          <a:xfrm>
            <a:off x="841030" y="1339139"/>
            <a:ext cx="7740856" cy="923330"/>
          </a:xfrm>
          <a:prstGeom prst="rect">
            <a:avLst/>
          </a:prstGeom>
          <a:noFill/>
        </p:spPr>
        <p:txBody>
          <a:bodyPr wrap="square">
            <a:spAutoFit/>
          </a:bodyPr>
          <a:lstStyle/>
          <a:p>
            <a:pPr fontAlgn="auto">
              <a:spcBef>
                <a:spcPts val="0"/>
              </a:spcBef>
              <a:spcAft>
                <a:spcPts val="0"/>
              </a:spcAft>
              <a:defRPr/>
            </a:pPr>
            <a:r>
              <a:rPr lang="en-US" sz="5400" b="1" dirty="0" smtClean="0">
                <a:solidFill>
                  <a:schemeClr val="accent6">
                    <a:lumMod val="75000"/>
                  </a:schemeClr>
                </a:solidFill>
                <a:effectLst>
                  <a:outerShdw blurRad="50800" dist="38100" dir="2700000" algn="tl" rotWithShape="0">
                    <a:srgbClr val="000000">
                      <a:alpha val="43000"/>
                    </a:srgbClr>
                  </a:outerShdw>
                </a:effectLst>
                <a:latin typeface="Britannic Bold"/>
                <a:ea typeface="+mn-ea"/>
                <a:cs typeface="Britannic Bold"/>
              </a:rPr>
              <a:t>M</a:t>
            </a:r>
            <a:r>
              <a:rPr lang="en-US" sz="5400" b="1" dirty="0" smtClean="0">
                <a:effectLst>
                  <a:outerShdw blurRad="50800" dist="38100" dir="2700000" algn="tl" rotWithShape="0">
                    <a:srgbClr val="000000">
                      <a:alpha val="43000"/>
                    </a:srgbClr>
                  </a:outerShdw>
                </a:effectLst>
                <a:latin typeface="Britannic Bold"/>
                <a:ea typeface="+mn-ea"/>
                <a:cs typeface="Britannic Bold"/>
              </a:rPr>
              <a:t> </a:t>
            </a:r>
            <a:r>
              <a:rPr lang="en-US" sz="5400" b="1" dirty="0">
                <a:solidFill>
                  <a:srgbClr val="17375E"/>
                </a:solidFill>
                <a:effectLst>
                  <a:outerShdw blurRad="50800" dist="38100" dir="2700000" algn="tl" rotWithShape="0">
                    <a:srgbClr val="000000">
                      <a:alpha val="43000"/>
                    </a:srgbClr>
                  </a:outerShdw>
                </a:effectLst>
                <a:latin typeface="Britannic Bold"/>
                <a:ea typeface="+mn-ea"/>
                <a:cs typeface="Britannic Bold"/>
              </a:rPr>
              <a:t>is for </a:t>
            </a:r>
            <a:r>
              <a:rPr lang="en-US" sz="5400" b="1" dirty="0">
                <a:solidFill>
                  <a:srgbClr val="E46C0A"/>
                </a:solidFill>
                <a:effectLst>
                  <a:outerShdw blurRad="50800" dist="38100" dir="2700000" algn="tl" rotWithShape="0">
                    <a:srgbClr val="000000">
                      <a:alpha val="43000"/>
                    </a:srgbClr>
                  </a:outerShdw>
                </a:effectLst>
                <a:latin typeface="Britannic Bold"/>
                <a:ea typeface="+mn-ea"/>
                <a:cs typeface="Britannic Bold"/>
              </a:rPr>
              <a:t>M</a:t>
            </a:r>
            <a:r>
              <a:rPr lang="en-US" sz="5400" b="1" dirty="0">
                <a:solidFill>
                  <a:schemeClr val="tx2">
                    <a:lumMod val="75000"/>
                  </a:schemeClr>
                </a:solidFill>
                <a:effectLst>
                  <a:outerShdw blurRad="50800" dist="38100" dir="2700000" algn="tl" rotWithShape="0">
                    <a:srgbClr val="000000">
                      <a:alpha val="43000"/>
                    </a:srgbClr>
                  </a:outerShdw>
                </a:effectLst>
                <a:latin typeface="Britannic Bold"/>
                <a:ea typeface="+mn-ea"/>
                <a:cs typeface="Britannic Bold"/>
              </a:rPr>
              <a:t>ath … in STE</a:t>
            </a:r>
            <a:r>
              <a:rPr lang="en-US" sz="5400" b="1" dirty="0">
                <a:solidFill>
                  <a:srgbClr val="E46C0A"/>
                </a:solidFill>
                <a:effectLst>
                  <a:outerShdw blurRad="50800" dist="38100" dir="2700000" algn="tl" rotWithShape="0">
                    <a:srgbClr val="000000">
                      <a:alpha val="43000"/>
                    </a:srgbClr>
                  </a:outerShdw>
                </a:effectLst>
                <a:latin typeface="Britannic Bold"/>
                <a:ea typeface="+mn-ea"/>
                <a:cs typeface="Britannic Bold"/>
              </a:rPr>
              <a:t>M</a:t>
            </a:r>
            <a:r>
              <a:rPr lang="en-US" sz="5400" b="1" dirty="0">
                <a:solidFill>
                  <a:srgbClr val="FF0000"/>
                </a:solidFill>
                <a:latin typeface="Britannic Bold"/>
                <a:ea typeface="+mn-ea"/>
                <a:cs typeface="Britannic Bold"/>
              </a:rPr>
              <a:t> </a:t>
            </a:r>
          </a:p>
        </p:txBody>
      </p:sp>
      <p:pic>
        <p:nvPicPr>
          <p:cNvPr id="5" name="Picture 1" descr="tsgc-col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6322" y="5028199"/>
            <a:ext cx="3263086" cy="96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ounded Rectangle 5"/>
          <p:cNvSpPr/>
          <p:nvPr/>
        </p:nvSpPr>
        <p:spPr>
          <a:xfrm>
            <a:off x="583567" y="863420"/>
            <a:ext cx="8135629" cy="1710744"/>
          </a:xfrm>
          <a:prstGeom prst="roundRect">
            <a:avLst/>
          </a:prstGeom>
          <a:noFill/>
          <a:ln w="76200" cmpd="thickThi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0" descr="csr_logo.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31128" y="5102891"/>
            <a:ext cx="2187904" cy="816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7812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8823" y="112624"/>
            <a:ext cx="6066117" cy="6625332"/>
          </a:xfrm>
        </p:spPr>
        <p:txBody>
          <a:bodyPr anchor="t" anchorCtr="0">
            <a:noAutofit/>
          </a:bodyPr>
          <a:lstStyle/>
          <a:p>
            <a:pPr algn="l">
              <a:lnSpc>
                <a:spcPct val="90000"/>
              </a:lnSpc>
              <a:spcAft>
                <a:spcPts val="1200"/>
              </a:spcAft>
            </a:pPr>
            <a:r>
              <a:rPr lang="en-US" sz="2400" dirty="0">
                <a:latin typeface="Times New Roman"/>
                <a:cs typeface="Times New Roman"/>
              </a:rPr>
              <a:t>S</a:t>
            </a:r>
            <a:r>
              <a:rPr lang="en-US" sz="2400" dirty="0" smtClean="0">
                <a:latin typeface="Times New Roman"/>
                <a:cs typeface="Times New Roman"/>
              </a:rPr>
              <a:t>tudents usually do </a:t>
            </a:r>
            <a:r>
              <a:rPr lang="en-US" sz="2400" dirty="0">
                <a:latin typeface="Times New Roman"/>
                <a:cs typeface="Times New Roman"/>
              </a:rPr>
              <a:t>not see the relevance of the subject as presented in textbook problems. They do not see the connection to their life or to their future carrier</a:t>
            </a:r>
            <a:r>
              <a:rPr lang="en-US" sz="2400" dirty="0" smtClean="0">
                <a:latin typeface="Times New Roman"/>
                <a:cs typeface="Times New Roman"/>
              </a:rPr>
              <a:t>.</a:t>
            </a:r>
            <a:br>
              <a:rPr lang="en-US" sz="2400" dirty="0" smtClean="0">
                <a:latin typeface="Times New Roman"/>
                <a:cs typeface="Times New Roman"/>
              </a:rPr>
            </a:br>
            <a:r>
              <a:rPr lang="en-US" sz="2400" dirty="0">
                <a:latin typeface="Times New Roman"/>
                <a:cs typeface="Times New Roman"/>
              </a:rPr>
              <a:t/>
            </a:r>
            <a:br>
              <a:rPr lang="en-US" sz="2400" dirty="0">
                <a:latin typeface="Times New Roman"/>
                <a:cs typeface="Times New Roman"/>
              </a:rPr>
            </a:br>
            <a:r>
              <a:rPr lang="en-US" sz="2400" dirty="0" smtClean="0">
                <a:latin typeface="Times New Roman"/>
                <a:cs typeface="Times New Roman"/>
              </a:rPr>
              <a:t>Our aim is </a:t>
            </a:r>
            <a:r>
              <a:rPr lang="en-US" sz="2400" dirty="0">
                <a:latin typeface="Times New Roman"/>
                <a:cs typeface="Times New Roman"/>
              </a:rPr>
              <a:t>to </a:t>
            </a:r>
            <a:r>
              <a:rPr lang="en-US" sz="2400" dirty="0" smtClean="0">
                <a:latin typeface="Times New Roman"/>
                <a:cs typeface="Times New Roman"/>
              </a:rPr>
              <a:t>overcome </a:t>
            </a:r>
            <a:r>
              <a:rPr lang="en-US" sz="2400" dirty="0">
                <a:latin typeface="Times New Roman"/>
                <a:cs typeface="Times New Roman"/>
              </a:rPr>
              <a:t>the apprehension many students feel when faced with abstract mathematics. </a:t>
            </a:r>
            <a:r>
              <a:rPr lang="en-US" sz="2400" dirty="0" smtClean="0">
                <a:latin typeface="Times New Roman"/>
                <a:cs typeface="Times New Roman"/>
              </a:rPr>
              <a:t/>
            </a:r>
            <a:br>
              <a:rPr lang="en-US" sz="2400" dirty="0" smtClean="0">
                <a:latin typeface="Times New Roman"/>
                <a:cs typeface="Times New Roman"/>
              </a:rPr>
            </a:br>
            <a:r>
              <a:rPr lang="en-US" sz="2400" dirty="0" smtClean="0">
                <a:latin typeface="Times New Roman"/>
                <a:cs typeface="Times New Roman"/>
              </a:rPr>
              <a:t/>
            </a:r>
            <a:br>
              <a:rPr lang="en-US" sz="2400" dirty="0" smtClean="0">
                <a:latin typeface="Times New Roman"/>
                <a:cs typeface="Times New Roman"/>
              </a:rPr>
            </a:br>
            <a:r>
              <a:rPr lang="en-US" sz="2400" dirty="0" smtClean="0">
                <a:latin typeface="Times New Roman"/>
                <a:cs typeface="Times New Roman"/>
              </a:rPr>
              <a:t>To achieve this we conduct </a:t>
            </a:r>
            <a:r>
              <a:rPr lang="en-US" sz="2400" dirty="0">
                <a:latin typeface="Times New Roman"/>
                <a:cs typeface="Times New Roman"/>
              </a:rPr>
              <a:t>a series of professional development workshops for team of teachers, a math and a science teacher from the same school, in the application of mathematical principles to Astronomy and Space Science. </a:t>
            </a:r>
            <a:r>
              <a:rPr lang="en-US" sz="2400" dirty="0" smtClean="0">
                <a:latin typeface="Times New Roman"/>
                <a:cs typeface="Times New Roman"/>
              </a:rPr>
              <a:t/>
            </a:r>
            <a:br>
              <a:rPr lang="en-US" sz="2400" dirty="0" smtClean="0">
                <a:latin typeface="Times New Roman"/>
                <a:cs typeface="Times New Roman"/>
              </a:rPr>
            </a:br>
            <a:r>
              <a:rPr lang="en-US" sz="2400" dirty="0" smtClean="0">
                <a:latin typeface="Times New Roman"/>
                <a:cs typeface="Times New Roman"/>
              </a:rPr>
              <a:t/>
            </a:r>
            <a:br>
              <a:rPr lang="en-US" sz="2400" dirty="0" smtClean="0">
                <a:latin typeface="Times New Roman"/>
                <a:cs typeface="Times New Roman"/>
              </a:rPr>
            </a:br>
            <a:r>
              <a:rPr lang="en-US" sz="2400" dirty="0" smtClean="0">
                <a:latin typeface="Times New Roman"/>
                <a:cs typeface="Times New Roman"/>
              </a:rPr>
              <a:t>We </a:t>
            </a:r>
            <a:r>
              <a:rPr lang="en-US" sz="2400" dirty="0">
                <a:latin typeface="Times New Roman"/>
                <a:cs typeface="Times New Roman"/>
              </a:rPr>
              <a:t>are providing the teams with discovery type activities, in which they work with numbers, create graphs to interpret results, solve problems or make predictions.</a:t>
            </a:r>
          </a:p>
        </p:txBody>
      </p:sp>
      <p:pic>
        <p:nvPicPr>
          <p:cNvPr id="4" name="Picture 8" descr="luann_shor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331" y="37918"/>
            <a:ext cx="2536196" cy="6700038"/>
          </a:xfrm>
          <a:prstGeom prst="rect">
            <a:avLst/>
          </a:prstGeom>
          <a:noFill/>
          <a:ln w="12700">
            <a:solidFill>
              <a:schemeClr val="tx2"/>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442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2194559"/>
            <a:ext cx="8464475" cy="5124480"/>
          </a:xfrm>
          <a:prstGeom prst="rect">
            <a:avLst/>
          </a:prstGeom>
          <a:noFill/>
        </p:spPr>
        <p:txBody>
          <a:bodyPr wrap="square" rtlCol="0">
            <a:spAutoFit/>
          </a:bodyPr>
          <a:lstStyle/>
          <a:p>
            <a:pPr marL="469900" indent="-469900" fontAlgn="auto">
              <a:spcBef>
                <a:spcPts val="0"/>
              </a:spcBef>
              <a:spcAft>
                <a:spcPts val="600"/>
              </a:spcAft>
              <a:buClr>
                <a:srgbClr val="FF6600"/>
              </a:buClr>
              <a:buSzPct val="90000"/>
              <a:buFont typeface="Wingdings" charset="2"/>
              <a:buChar char=""/>
              <a:defRPr/>
            </a:pPr>
            <a:r>
              <a:rPr lang="en-US" sz="2400" dirty="0">
                <a:latin typeface="Times New Roman"/>
                <a:cs typeface="Times New Roman"/>
              </a:rPr>
              <a:t>Provide the mathematical and science background of selected activities, in order to further the STEM initiative, to bring students from underprivileged areas into higher education.</a:t>
            </a:r>
          </a:p>
          <a:p>
            <a:pPr marL="469900" indent="-469900" fontAlgn="auto">
              <a:spcBef>
                <a:spcPts val="0"/>
              </a:spcBef>
              <a:spcAft>
                <a:spcPts val="600"/>
              </a:spcAft>
              <a:buClr>
                <a:srgbClr val="FF6600"/>
              </a:buClr>
              <a:buSzPct val="90000"/>
              <a:buFont typeface="Wingdings" charset="2"/>
              <a:buChar char=""/>
              <a:defRPr/>
            </a:pPr>
            <a:r>
              <a:rPr lang="en-US" sz="2400" dirty="0">
                <a:latin typeface="Times New Roman"/>
                <a:cs typeface="Times New Roman"/>
              </a:rPr>
              <a:t>Give strategies and improved teaching methods for educators in astronomy and engineering to excite the interest of students by engaging them in hands on activities in the classroom with appropriate mathematical component.</a:t>
            </a:r>
          </a:p>
          <a:p>
            <a:pPr marL="469900" indent="-469900" fontAlgn="auto">
              <a:spcBef>
                <a:spcPts val="0"/>
              </a:spcBef>
              <a:spcAft>
                <a:spcPts val="600"/>
              </a:spcAft>
              <a:buClr>
                <a:srgbClr val="FF6600"/>
              </a:buClr>
              <a:buSzPct val="90000"/>
              <a:buFont typeface="Wingdings" charset="2"/>
              <a:buChar char=""/>
              <a:defRPr/>
            </a:pPr>
            <a:r>
              <a:rPr lang="en-US" sz="2400" dirty="0">
                <a:latin typeface="Times New Roman"/>
                <a:cs typeface="Times New Roman"/>
              </a:rPr>
              <a:t>Supply lesson plans and activities for teaching the concepts addressed during the workshop to those interested in implementing.</a:t>
            </a:r>
          </a:p>
          <a:p>
            <a:pPr marL="469900" indent="-469900" fontAlgn="auto">
              <a:spcBef>
                <a:spcPts val="0"/>
              </a:spcBef>
              <a:spcAft>
                <a:spcPts val="600"/>
              </a:spcAft>
              <a:buClr>
                <a:srgbClr val="FF6600"/>
              </a:buClr>
              <a:buSzPct val="90000"/>
              <a:buFont typeface="Wingdings" charset="2"/>
              <a:buChar char=""/>
              <a:defRPr/>
            </a:pPr>
            <a:r>
              <a:rPr lang="en-US" sz="2400" dirty="0">
                <a:latin typeface="Times New Roman"/>
                <a:cs typeface="Times New Roman"/>
              </a:rPr>
              <a:t>Create grade-level appropriate activities, which address state and national educational standards for the participating teachers.</a:t>
            </a:r>
          </a:p>
        </p:txBody>
      </p:sp>
      <p:sp>
        <p:nvSpPr>
          <p:cNvPr id="3" name="Rounded Rectangle 2"/>
          <p:cNvSpPr/>
          <p:nvPr/>
        </p:nvSpPr>
        <p:spPr>
          <a:xfrm>
            <a:off x="583567" y="447040"/>
            <a:ext cx="8135629" cy="1693333"/>
          </a:xfrm>
          <a:prstGeom prst="roundRect">
            <a:avLst/>
          </a:prstGeom>
          <a:noFill/>
          <a:ln w="76200" cmpd="thickThi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142" y="331893"/>
            <a:ext cx="7389707" cy="2196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755041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0"/>
          </a:xfrm>
        </p:spPr>
        <p:txBody>
          <a:bodyPr>
            <a:normAutofit fontScale="90000"/>
          </a:bodyPr>
          <a:lstStyle/>
          <a:p>
            <a:r>
              <a:rPr lang="en-US" b="1" dirty="0" smtClean="0">
                <a:solidFill>
                  <a:schemeClr val="tx2">
                    <a:lumMod val="75000"/>
                  </a:schemeClr>
                </a:solidFill>
                <a:latin typeface="Times New Roman"/>
                <a:cs typeface="Times New Roman"/>
              </a:rPr>
              <a:t/>
            </a:r>
            <a:br>
              <a:rPr lang="en-US" b="1" dirty="0" smtClean="0">
                <a:solidFill>
                  <a:schemeClr val="tx2">
                    <a:lumMod val="75000"/>
                  </a:schemeClr>
                </a:solidFill>
                <a:latin typeface="Times New Roman"/>
                <a:cs typeface="Times New Roman"/>
              </a:rPr>
            </a:br>
            <a:r>
              <a:rPr lang="en-US" b="1" dirty="0">
                <a:solidFill>
                  <a:schemeClr val="tx2">
                    <a:lumMod val="75000"/>
                  </a:schemeClr>
                </a:solidFill>
                <a:latin typeface="Times New Roman"/>
                <a:cs typeface="Times New Roman"/>
              </a:rPr>
              <a:t/>
            </a:r>
            <a:br>
              <a:rPr lang="en-US" b="1" dirty="0">
                <a:solidFill>
                  <a:schemeClr val="tx2">
                    <a:lumMod val="75000"/>
                  </a:schemeClr>
                </a:solidFill>
                <a:latin typeface="Times New Roman"/>
                <a:cs typeface="Times New Roman"/>
              </a:rPr>
            </a:br>
            <a:r>
              <a:rPr lang="en-US" b="1" dirty="0" smtClean="0">
                <a:solidFill>
                  <a:schemeClr val="tx2">
                    <a:lumMod val="75000"/>
                  </a:schemeClr>
                </a:solidFill>
                <a:latin typeface="Times New Roman"/>
                <a:cs typeface="Times New Roman"/>
              </a:rPr>
              <a:t/>
            </a:r>
            <a:br>
              <a:rPr lang="en-US" b="1" dirty="0" smtClean="0">
                <a:solidFill>
                  <a:schemeClr val="tx2">
                    <a:lumMod val="75000"/>
                  </a:schemeClr>
                </a:solidFill>
                <a:latin typeface="Times New Roman"/>
                <a:cs typeface="Times New Roman"/>
              </a:rPr>
            </a:br>
            <a:r>
              <a:rPr lang="en-US" b="1" dirty="0" smtClean="0">
                <a:solidFill>
                  <a:schemeClr val="tx2">
                    <a:lumMod val="75000"/>
                  </a:schemeClr>
                </a:solidFill>
                <a:latin typeface="Times New Roman"/>
                <a:cs typeface="Times New Roman"/>
              </a:rPr>
              <a:t/>
            </a:r>
            <a:br>
              <a:rPr lang="en-US" b="1" dirty="0" smtClean="0">
                <a:solidFill>
                  <a:schemeClr val="tx2">
                    <a:lumMod val="75000"/>
                  </a:schemeClr>
                </a:solidFill>
                <a:latin typeface="Times New Roman"/>
                <a:cs typeface="Times New Roman"/>
              </a:rPr>
            </a:br>
            <a:r>
              <a:rPr lang="en-US" b="1" dirty="0">
                <a:solidFill>
                  <a:schemeClr val="tx2">
                    <a:lumMod val="75000"/>
                  </a:schemeClr>
                </a:solidFill>
                <a:latin typeface="Times New Roman"/>
                <a:cs typeface="Times New Roman"/>
              </a:rPr>
              <a:t/>
            </a:r>
            <a:br>
              <a:rPr lang="en-US" b="1" dirty="0">
                <a:solidFill>
                  <a:schemeClr val="tx2">
                    <a:lumMod val="75000"/>
                  </a:schemeClr>
                </a:solidFill>
                <a:latin typeface="Times New Roman"/>
                <a:cs typeface="Times New Roman"/>
              </a:rPr>
            </a:br>
            <a:r>
              <a:rPr lang="en-US" b="1" dirty="0" smtClean="0">
                <a:solidFill>
                  <a:schemeClr val="tx2">
                    <a:lumMod val="75000"/>
                  </a:schemeClr>
                </a:solidFill>
                <a:latin typeface="Times New Roman"/>
                <a:cs typeface="Times New Roman"/>
              </a:rPr>
              <a:t/>
            </a:r>
            <a:br>
              <a:rPr lang="en-US" b="1" dirty="0" smtClean="0">
                <a:solidFill>
                  <a:schemeClr val="tx2">
                    <a:lumMod val="75000"/>
                  </a:schemeClr>
                </a:solidFill>
                <a:latin typeface="Times New Roman"/>
                <a:cs typeface="Times New Roman"/>
              </a:rPr>
            </a:br>
            <a:r>
              <a:rPr lang="en-US" b="1" dirty="0" smtClean="0">
                <a:solidFill>
                  <a:schemeClr val="tx2">
                    <a:lumMod val="75000"/>
                  </a:schemeClr>
                </a:solidFill>
                <a:latin typeface="Times New Roman"/>
                <a:cs typeface="Times New Roman"/>
              </a:rPr>
              <a:t/>
            </a:r>
            <a:br>
              <a:rPr lang="en-US" b="1" dirty="0" smtClean="0">
                <a:solidFill>
                  <a:schemeClr val="tx2">
                    <a:lumMod val="75000"/>
                  </a:schemeClr>
                </a:solidFill>
                <a:latin typeface="Times New Roman"/>
                <a:cs typeface="Times New Roman"/>
              </a:rPr>
            </a:br>
            <a:endParaRPr lang="en-US" dirty="0"/>
          </a:p>
        </p:txBody>
      </p:sp>
      <p:sp>
        <p:nvSpPr>
          <p:cNvPr id="3" name="Content Placeholder 2"/>
          <p:cNvSpPr>
            <a:spLocks noGrp="1"/>
          </p:cNvSpPr>
          <p:nvPr>
            <p:ph idx="1"/>
          </p:nvPr>
        </p:nvSpPr>
        <p:spPr>
          <a:xfrm>
            <a:off x="968587" y="1752601"/>
            <a:ext cx="7718213" cy="4360115"/>
          </a:xfrm>
        </p:spPr>
        <p:txBody>
          <a:bodyPr>
            <a:normAutofit/>
          </a:bodyPr>
          <a:lstStyle/>
          <a:p>
            <a:pPr marL="0" indent="0" algn="ctr" fontAlgn="auto">
              <a:spcBef>
                <a:spcPts val="0"/>
              </a:spcBef>
              <a:spcAft>
                <a:spcPts val="800"/>
              </a:spcAft>
              <a:buClr>
                <a:srgbClr val="FF6600"/>
              </a:buClr>
              <a:buSzPct val="90000"/>
              <a:buNone/>
              <a:defRPr/>
            </a:pPr>
            <a:r>
              <a:rPr lang="en-US" sz="2400" b="1" dirty="0" smtClean="0">
                <a:solidFill>
                  <a:schemeClr val="tx1"/>
                </a:solidFill>
                <a:latin typeface="Times New Roman"/>
                <a:cs typeface="Times New Roman"/>
              </a:rPr>
              <a:t>Selected Activities</a:t>
            </a:r>
          </a:p>
          <a:p>
            <a:pPr marL="469900" indent="-469900" fontAlgn="auto">
              <a:spcBef>
                <a:spcPts val="0"/>
              </a:spcBef>
              <a:spcAft>
                <a:spcPts val="800"/>
              </a:spcAft>
              <a:buClr>
                <a:srgbClr val="FF6600"/>
              </a:buClr>
              <a:buSzPct val="90000"/>
              <a:buFont typeface="Wingdings" charset="2"/>
              <a:buChar char=""/>
              <a:defRPr/>
            </a:pPr>
            <a:r>
              <a:rPr lang="en-US" sz="2400" dirty="0" smtClean="0">
                <a:solidFill>
                  <a:schemeClr val="tx1"/>
                </a:solidFill>
                <a:latin typeface="Times New Roman"/>
                <a:cs typeface="Times New Roman"/>
              </a:rPr>
              <a:t>Lost</a:t>
            </a:r>
            <a:r>
              <a:rPr lang="en-US" sz="2400" dirty="0">
                <a:solidFill>
                  <a:schemeClr val="tx1"/>
                </a:solidFill>
                <a:latin typeface="Times New Roman"/>
                <a:cs typeface="Times New Roman"/>
              </a:rPr>
              <a:t>: Charting the island – getting acquainted with topographic maps. </a:t>
            </a:r>
          </a:p>
          <a:p>
            <a:pPr marL="469900" indent="-469900" fontAlgn="auto">
              <a:spcBef>
                <a:spcPts val="0"/>
              </a:spcBef>
              <a:spcAft>
                <a:spcPts val="800"/>
              </a:spcAft>
              <a:buClr>
                <a:srgbClr val="FF6600"/>
              </a:buClr>
              <a:buSzPct val="90000"/>
              <a:buFont typeface="Wingdings" charset="2"/>
              <a:buChar char=""/>
              <a:defRPr/>
            </a:pPr>
            <a:r>
              <a:rPr lang="en-US" sz="2400" dirty="0">
                <a:solidFill>
                  <a:schemeClr val="tx1"/>
                </a:solidFill>
                <a:latin typeface="Times New Roman"/>
                <a:cs typeface="Times New Roman"/>
              </a:rPr>
              <a:t>When is the next Full Moon? – Introduction to periodic phenomena, calculating periods, making predictions.</a:t>
            </a:r>
          </a:p>
          <a:p>
            <a:pPr marL="469900" indent="-469900" fontAlgn="auto">
              <a:spcBef>
                <a:spcPts val="0"/>
              </a:spcBef>
              <a:spcAft>
                <a:spcPts val="800"/>
              </a:spcAft>
              <a:buClr>
                <a:srgbClr val="FF6600"/>
              </a:buClr>
              <a:buSzPct val="90000"/>
              <a:buFont typeface="Wingdings" charset="2"/>
              <a:buChar char=""/>
              <a:defRPr/>
            </a:pPr>
            <a:r>
              <a:rPr lang="en-US" sz="2400" dirty="0">
                <a:solidFill>
                  <a:schemeClr val="tx1"/>
                </a:solidFill>
                <a:latin typeface="Times New Roman"/>
                <a:cs typeface="Times New Roman"/>
              </a:rPr>
              <a:t>Which star am I? Getting familiar with graphs using the HR diagram,</a:t>
            </a:r>
          </a:p>
          <a:p>
            <a:pPr marL="469900" indent="-469900" fontAlgn="auto">
              <a:spcBef>
                <a:spcPts val="0"/>
              </a:spcBef>
              <a:spcAft>
                <a:spcPts val="800"/>
              </a:spcAft>
              <a:buClr>
                <a:srgbClr val="FF6600"/>
              </a:buClr>
              <a:buSzPct val="90000"/>
              <a:buFont typeface="Wingdings" charset="2"/>
              <a:buChar char=""/>
              <a:defRPr/>
            </a:pPr>
            <a:r>
              <a:rPr lang="en-US" sz="2400" dirty="0">
                <a:solidFill>
                  <a:schemeClr val="tx1"/>
                </a:solidFill>
                <a:latin typeface="Times New Roman"/>
                <a:cs typeface="Times New Roman"/>
              </a:rPr>
              <a:t>How fast is that continent moving? – learning about motion while studying plate tectonics.</a:t>
            </a:r>
          </a:p>
          <a:p>
            <a:pPr marL="469900" indent="-469900" fontAlgn="auto">
              <a:spcBef>
                <a:spcPts val="0"/>
              </a:spcBef>
              <a:spcAft>
                <a:spcPts val="800"/>
              </a:spcAft>
              <a:buClr>
                <a:srgbClr val="FF6600"/>
              </a:buClr>
              <a:buSzPct val="90000"/>
              <a:buFont typeface="Wingdings" charset="2"/>
              <a:buChar char=""/>
              <a:defRPr/>
            </a:pPr>
            <a:r>
              <a:rPr lang="en-US" sz="2400" dirty="0">
                <a:solidFill>
                  <a:schemeClr val="tx1"/>
                </a:solidFill>
                <a:latin typeface="Times New Roman"/>
                <a:cs typeface="Times New Roman"/>
              </a:rPr>
              <a:t>Destination Mars – What makes those rockets go</a:t>
            </a:r>
            <a:r>
              <a:rPr lang="en-US" sz="2400" dirty="0" smtClean="0">
                <a:solidFill>
                  <a:schemeClr val="tx1"/>
                </a:solidFill>
                <a:latin typeface="Times New Roman"/>
                <a:cs typeface="Times New Roman"/>
              </a:rPr>
              <a:t>?</a:t>
            </a:r>
            <a:endParaRPr lang="en-US" sz="2400" dirty="0">
              <a:solidFill>
                <a:schemeClr val="tx1"/>
              </a:solidFill>
              <a:latin typeface="Times New Roman"/>
              <a:cs typeface="Times New Roman"/>
            </a:endParaRPr>
          </a:p>
        </p:txBody>
      </p:sp>
      <p:sp>
        <p:nvSpPr>
          <p:cNvPr id="4" name="Rounded Rectangle 3"/>
          <p:cNvSpPr/>
          <p:nvPr/>
        </p:nvSpPr>
        <p:spPr>
          <a:xfrm>
            <a:off x="583567" y="447041"/>
            <a:ext cx="7874633" cy="1305560"/>
          </a:xfrm>
          <a:prstGeom prst="roundRect">
            <a:avLst/>
          </a:prstGeom>
          <a:noFill/>
          <a:ln w="76200" cmpd="thickThi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171" y="0"/>
            <a:ext cx="8328025" cy="1933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9118504"/>
      </p:ext>
    </p:extLst>
  </p:cSld>
  <p:clrMapOvr>
    <a:masterClrMapping/>
  </p:clrMapOvr>
</p:sld>
</file>

<file path=ppt/theme/_rels/theme4.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1252</TotalTime>
  <Words>1517</Words>
  <Application>Microsoft Macintosh PowerPoint</Application>
  <PresentationFormat>On-screen Show (4:3)</PresentationFormat>
  <Paragraphs>205</Paragraphs>
  <Slides>29</Slides>
  <Notes>2</Notes>
  <HiddenSlides>0</HiddenSlides>
  <MMClips>0</MMClips>
  <ScaleCrop>false</ScaleCrop>
  <HeadingPairs>
    <vt:vector size="4" baseType="variant">
      <vt:variant>
        <vt:lpstr>Theme</vt:lpstr>
      </vt:variant>
      <vt:variant>
        <vt:i4>4</vt:i4>
      </vt:variant>
      <vt:variant>
        <vt:lpstr>Slide Titles</vt:lpstr>
      </vt:variant>
      <vt:variant>
        <vt:i4>29</vt:i4>
      </vt:variant>
    </vt:vector>
  </HeadingPairs>
  <TitlesOfParts>
    <vt:vector size="33" baseType="lpstr">
      <vt:lpstr>Office Theme</vt:lpstr>
      <vt:lpstr>Custom Design</vt:lpstr>
      <vt:lpstr>1_Office Theme</vt:lpstr>
      <vt:lpstr>Executive</vt:lpstr>
      <vt:lpstr>PowerPoint Presentation</vt:lpstr>
      <vt:lpstr>NASA Texas Space Grant Consortium</vt:lpstr>
      <vt:lpstr>NASA Texas Space Grant Consortium</vt:lpstr>
      <vt:lpstr>NASA LiftOff Professional Development Institute</vt:lpstr>
      <vt:lpstr>NASA LiftOff Institute</vt:lpstr>
      <vt:lpstr>Objectives</vt:lpstr>
      <vt:lpstr>Resources</vt:lpstr>
      <vt:lpstr>Application process</vt:lpstr>
      <vt:lpstr>Selection</vt:lpstr>
      <vt:lpstr>Logistics</vt:lpstr>
      <vt:lpstr>Schedule</vt:lpstr>
      <vt:lpstr>Evaluation</vt:lpstr>
      <vt:lpstr>Demographics</vt:lpstr>
      <vt:lpstr>Impact</vt:lpstr>
      <vt:lpstr>Overall LiftOff Experience</vt:lpstr>
      <vt:lpstr>Coming in 2015….</vt:lpstr>
      <vt:lpstr>Imagine Now … Innovate for the Future     Rio Grande Valley Science Association</vt:lpstr>
      <vt:lpstr>Imagine Now … Innovate for the Future     Rio Grande Valley Science Association</vt:lpstr>
      <vt:lpstr>Imagine Now … Innovate for the Future     Camp Themes</vt:lpstr>
      <vt:lpstr>3, 2 ,1 . . . BLAST OFF</vt:lpstr>
      <vt:lpstr>Living in Space</vt:lpstr>
      <vt:lpstr>Let’s Engineer It!</vt:lpstr>
      <vt:lpstr>Trekking in Space</vt:lpstr>
      <vt:lpstr>PowerPoint Presentation</vt:lpstr>
      <vt:lpstr>PowerPoint Presentation</vt:lpstr>
      <vt:lpstr>PowerPoint Presentation</vt:lpstr>
      <vt:lpstr>Students usually do not see the relevance of the subject as presented in textbook problems. They do not see the connection to their life or to their future carrier.  Our aim is to overcome the apprehension many students feel when faced with abstract mathematics.   To achieve this we conduct a series of professional development workshops for team of teachers, a math and a science teacher from the same school, in the application of mathematical principles to Astronomy and Space Science.   We are providing the teams with discovery type activities, in which they work with numbers, create graphs to interpret results, solve problems or make predictions.</vt:lpstr>
      <vt:lpstr>PowerPoint Presentation</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LiftOff Professional Development Institute</dc:title>
  <dc:creator>Margaret Baguio</dc:creator>
  <cp:lastModifiedBy>Angelica Kruizinga</cp:lastModifiedBy>
  <cp:revision>46</cp:revision>
  <dcterms:created xsi:type="dcterms:W3CDTF">2014-10-07T20:58:46Z</dcterms:created>
  <dcterms:modified xsi:type="dcterms:W3CDTF">2015-02-17T01:03:42Z</dcterms:modified>
</cp:coreProperties>
</file>