
<file path=[Content_Types].xml><?xml version="1.0" encoding="utf-8"?>
<Types xmlns="http://schemas.openxmlformats.org/package/2006/content-types">
  <Default Extension="xml" ContentType="application/xml"/>
  <Default Extension="mpeg" ContentType="video/unknown"/>
  <Default Extension="jpg" ContentType="image/jpeg"/>
  <Default Extension="mpg" ContentType="video/unknown"/>
  <Default Extension="jpe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7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576" autoAdjust="0"/>
  </p:normalViewPr>
  <p:slideViewPr>
    <p:cSldViewPr snapToGrid="0" snapToObjects="1" showGuides="1">
      <p:cViewPr>
        <p:scale>
          <a:sx n="121" d="100"/>
          <a:sy n="121" d="100"/>
        </p:scale>
        <p:origin x="-3080" y="-848"/>
      </p:cViewPr>
      <p:guideLst>
        <p:guide orient="horz" pos="2167"/>
        <p:guide pos="2882"/>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1249A1-C52D-024A-86EC-88A7050E3C4C}" type="datetimeFigureOut">
              <a:rPr lang="en-US" smtClean="0"/>
              <a:t>7/13/15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B54CA4-EEF0-0C4B-BA8B-4A56A04DCA90}" type="slidenum">
              <a:rPr lang="en-US" smtClean="0"/>
              <a:t>‹#›</a:t>
            </a:fld>
            <a:endParaRPr lang="en-US"/>
          </a:p>
        </p:txBody>
      </p:sp>
    </p:spTree>
    <p:extLst>
      <p:ext uri="{BB962C8B-B14F-4D97-AF65-F5344CB8AC3E}">
        <p14:creationId xmlns:p14="http://schemas.microsoft.com/office/powerpoint/2010/main" val="69531616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B54CA4-EEF0-0C4B-BA8B-4A56A04DCA90}" type="slidenum">
              <a:rPr lang="en-US" smtClean="0"/>
              <a:t>1</a:t>
            </a:fld>
            <a:endParaRPr lang="en-US"/>
          </a:p>
        </p:txBody>
      </p:sp>
    </p:spTree>
    <p:extLst>
      <p:ext uri="{BB962C8B-B14F-4D97-AF65-F5344CB8AC3E}">
        <p14:creationId xmlns:p14="http://schemas.microsoft.com/office/powerpoint/2010/main" val="5184092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a:buChar char="•"/>
            </a:pPr>
            <a:r>
              <a:rPr lang="en-US" sz="1200" kern="1200" dirty="0" smtClean="0">
                <a:solidFill>
                  <a:schemeClr val="tx1"/>
                </a:solidFill>
                <a:effectLst/>
                <a:latin typeface="+mn-lt"/>
                <a:ea typeface="+mn-ea"/>
                <a:cs typeface="+mn-cs"/>
              </a:rPr>
              <a:t>In the first movie, what is the direction of the hurricane’s motion? (Counterclockwise.)</a:t>
            </a:r>
          </a:p>
          <a:p>
            <a:pPr marL="171450" lvl="0" indent="-171450">
              <a:buFont typeface="Arial"/>
              <a:buChar char="•"/>
            </a:pPr>
            <a:r>
              <a:rPr lang="en-US" sz="1200" kern="1200" dirty="0" smtClean="0">
                <a:solidFill>
                  <a:schemeClr val="tx1"/>
                </a:solidFill>
                <a:effectLst/>
                <a:latin typeface="+mn-lt"/>
                <a:ea typeface="+mn-ea"/>
                <a:cs typeface="+mn-cs"/>
              </a:rPr>
              <a:t>What land areas does Hurricane Andrew move over? (The West Indies, Caribbean, Florida, Louisiana, and others.)</a:t>
            </a:r>
          </a:p>
          <a:p>
            <a:pPr marL="171450" lvl="0" indent="-171450">
              <a:buFont typeface="Arial"/>
              <a:buChar char="•"/>
            </a:pPr>
            <a:r>
              <a:rPr lang="en-US" sz="1200" kern="1200" dirty="0" smtClean="0">
                <a:solidFill>
                  <a:schemeClr val="tx1"/>
                </a:solidFill>
                <a:effectLst/>
                <a:latin typeface="+mn-lt"/>
                <a:ea typeface="+mn-ea"/>
                <a:cs typeface="+mn-cs"/>
              </a:rPr>
              <a:t>What do you think causes hurricanes (or other things in life) to speed up or down? (As noted in the benchmark, "changes in speed or direction of motion are caused by forces. The greater the force is, the greater the change in motion will be. The more massive an object, the less effect a given force will have.")</a:t>
            </a:r>
          </a:p>
          <a:p>
            <a:pPr marL="171450" lvl="0" indent="-171450">
              <a:buFont typeface="Arial"/>
              <a:buChar char="•"/>
            </a:pPr>
            <a:r>
              <a:rPr lang="en-US" sz="1200" kern="1200" dirty="0" smtClean="0">
                <a:solidFill>
                  <a:schemeClr val="tx1"/>
                </a:solidFill>
                <a:effectLst/>
                <a:latin typeface="+mn-lt"/>
                <a:ea typeface="+mn-ea"/>
                <a:cs typeface="+mn-cs"/>
              </a:rPr>
              <a:t>Do you think hurricanes speed up or slow down while over land? (Hurricanes lose power and slow down as they come over land.)</a:t>
            </a:r>
          </a:p>
          <a:p>
            <a:pPr marL="171450" indent="-171450">
              <a:buFont typeface="Arial"/>
              <a:buChar char="•"/>
            </a:pPr>
            <a:endParaRPr lang="en-US" dirty="0"/>
          </a:p>
        </p:txBody>
      </p:sp>
      <p:sp>
        <p:nvSpPr>
          <p:cNvPr id="4" name="Slide Number Placeholder 3"/>
          <p:cNvSpPr>
            <a:spLocks noGrp="1"/>
          </p:cNvSpPr>
          <p:nvPr>
            <p:ph type="sldNum" sz="quarter" idx="10"/>
          </p:nvPr>
        </p:nvSpPr>
        <p:spPr/>
        <p:txBody>
          <a:bodyPr/>
          <a:lstStyle/>
          <a:p>
            <a:fld id="{15B54CA4-EEF0-0C4B-BA8B-4A56A04DCA90}" type="slidenum">
              <a:rPr lang="en-US" smtClean="0"/>
              <a:t>9</a:t>
            </a:fld>
            <a:endParaRPr lang="en-US"/>
          </a:p>
        </p:txBody>
      </p:sp>
    </p:spTree>
    <p:extLst>
      <p:ext uri="{BB962C8B-B14F-4D97-AF65-F5344CB8AC3E}">
        <p14:creationId xmlns:p14="http://schemas.microsoft.com/office/powerpoint/2010/main" val="42117895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B54CA4-EEF0-0C4B-BA8B-4A56A04DCA90}" type="slidenum">
              <a:rPr lang="en-US" smtClean="0"/>
              <a:t>10</a:t>
            </a:fld>
            <a:endParaRPr lang="en-US"/>
          </a:p>
        </p:txBody>
      </p:sp>
    </p:spTree>
    <p:extLst>
      <p:ext uri="{BB962C8B-B14F-4D97-AF65-F5344CB8AC3E}">
        <p14:creationId xmlns:p14="http://schemas.microsoft.com/office/powerpoint/2010/main" val="42117895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Andrew's History</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Andrew began as a patch of thunderstorms over western Africa. It moved out over the Atlantic as a rainy low-pressure wave. The U. S. National Hurricane Center tracks 60 or 70 of these waves each hurricane season, June through November, using satellites. By Monday, August 17 it had intensified into a tropical storm, developing a swirling circulation, but not yet the clear eye of a strong hurricane. By Friday, August 21, pushed westward by a high pressure zone to the north, Andrew built strength over the open ocean. On Saturday, Andrew's winds reached hurricane (74 mph) strength and grew stronger as it approached the coast of Florida.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Discuss the following questions:</a:t>
            </a:r>
          </a:p>
          <a:p>
            <a:pPr marL="171450" lvl="0" indent="-171450">
              <a:buFont typeface="Arial"/>
              <a:buChar char="•"/>
            </a:pPr>
            <a:r>
              <a:rPr lang="en-US" sz="1200" kern="1200" dirty="0" smtClean="0">
                <a:solidFill>
                  <a:schemeClr val="tx1"/>
                </a:solidFill>
                <a:effectLst/>
                <a:latin typeface="+mn-lt"/>
                <a:ea typeface="+mn-ea"/>
                <a:cs typeface="+mn-cs"/>
              </a:rPr>
              <a:t>How would you describe the damage the hurricane created in the area?</a:t>
            </a:r>
          </a:p>
          <a:p>
            <a:pPr marL="171450" lvl="0" indent="-171450">
              <a:buFont typeface="Arial"/>
              <a:buChar char="•"/>
            </a:pPr>
            <a:r>
              <a:rPr lang="en-US" sz="1200" kern="1200" dirty="0" smtClean="0">
                <a:solidFill>
                  <a:schemeClr val="tx1"/>
                </a:solidFill>
                <a:effectLst/>
                <a:latin typeface="+mn-lt"/>
                <a:ea typeface="+mn-ea"/>
                <a:cs typeface="+mn-cs"/>
              </a:rPr>
              <a:t>What do you think happened to the people living in those areas? </a:t>
            </a:r>
          </a:p>
        </p:txBody>
      </p:sp>
      <p:sp>
        <p:nvSpPr>
          <p:cNvPr id="4" name="Slide Number Placeholder 3"/>
          <p:cNvSpPr>
            <a:spLocks noGrp="1"/>
          </p:cNvSpPr>
          <p:nvPr>
            <p:ph type="sldNum" sz="quarter" idx="10"/>
          </p:nvPr>
        </p:nvSpPr>
        <p:spPr/>
        <p:txBody>
          <a:bodyPr/>
          <a:lstStyle/>
          <a:p>
            <a:fld id="{15B54CA4-EEF0-0C4B-BA8B-4A56A04DCA90}" type="slidenum">
              <a:rPr lang="en-US" smtClean="0"/>
              <a:t>11</a:t>
            </a:fld>
            <a:endParaRPr lang="en-US"/>
          </a:p>
        </p:txBody>
      </p:sp>
    </p:spTree>
    <p:extLst>
      <p:ext uri="{BB962C8B-B14F-4D97-AF65-F5344CB8AC3E}">
        <p14:creationId xmlns:p14="http://schemas.microsoft.com/office/powerpoint/2010/main" val="24376121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5B54CA4-EEF0-0C4B-BA8B-4A56A04DCA90}" type="slidenum">
              <a:rPr lang="en-US" smtClean="0"/>
              <a:t>12</a:t>
            </a:fld>
            <a:endParaRPr lang="en-US"/>
          </a:p>
        </p:txBody>
      </p:sp>
    </p:spTree>
    <p:extLst>
      <p:ext uri="{BB962C8B-B14F-4D97-AF65-F5344CB8AC3E}">
        <p14:creationId xmlns:p14="http://schemas.microsoft.com/office/powerpoint/2010/main" val="2437612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1. Exhaust</a:t>
            </a:r>
            <a:endParaRPr lang="en-US" dirty="0" smtClean="0"/>
          </a:p>
          <a:p>
            <a:r>
              <a:rPr lang="en-US" dirty="0" smtClean="0"/>
              <a:t>Hot air drawn into the atmosphere. </a:t>
            </a:r>
          </a:p>
          <a:p>
            <a:r>
              <a:rPr lang="en-US" b="1" dirty="0" smtClean="0"/>
              <a:t>2. Storm clouds</a:t>
            </a:r>
            <a:endParaRPr lang="en-US" dirty="0" smtClean="0"/>
          </a:p>
          <a:p>
            <a:r>
              <a:rPr lang="en-US" dirty="0" smtClean="0"/>
              <a:t>Spiral in upper atmosphere. </a:t>
            </a:r>
          </a:p>
          <a:p>
            <a:r>
              <a:rPr lang="en-US" b="1" dirty="0" smtClean="0"/>
              <a:t>3. Eye</a:t>
            </a:r>
            <a:endParaRPr lang="en-US" dirty="0" smtClean="0"/>
          </a:p>
          <a:p>
            <a:r>
              <a:rPr lang="en-US" dirty="0" smtClean="0"/>
              <a:t>Cool air descends into the 20-mile wide eye, creating a small center of calm weather. </a:t>
            </a:r>
          </a:p>
          <a:p>
            <a:r>
              <a:rPr lang="en-US" b="1" dirty="0" smtClean="0"/>
              <a:t>4. Eye wall</a:t>
            </a:r>
            <a:endParaRPr lang="en-US" dirty="0" smtClean="0"/>
          </a:p>
          <a:p>
            <a:r>
              <a:rPr lang="en-US" dirty="0" smtClean="0"/>
              <a:t>Storm's fiercest winds. </a:t>
            </a:r>
          </a:p>
          <a:p>
            <a:r>
              <a:rPr lang="en-US" b="1" dirty="0" smtClean="0"/>
              <a:t>5. Spiraling winds</a:t>
            </a:r>
            <a:endParaRPr lang="en-US" dirty="0" smtClean="0"/>
          </a:p>
          <a:p>
            <a:r>
              <a:rPr lang="en-US" dirty="0" smtClean="0"/>
              <a:t>In the hurricane's lower realms, air flows in towards the center and whirls upward. These counterclockwise winds gain speed as they approach the eye, like a whirlpool. The narrower the eye, the stronger the wind.</a:t>
            </a:r>
          </a:p>
        </p:txBody>
      </p:sp>
      <p:sp>
        <p:nvSpPr>
          <p:cNvPr id="4" name="Slide Number Placeholder 3"/>
          <p:cNvSpPr>
            <a:spLocks noGrp="1"/>
          </p:cNvSpPr>
          <p:nvPr>
            <p:ph type="sldNum" sz="quarter" idx="10"/>
          </p:nvPr>
        </p:nvSpPr>
        <p:spPr/>
        <p:txBody>
          <a:bodyPr/>
          <a:lstStyle/>
          <a:p>
            <a:fld id="{15B54CA4-EEF0-0C4B-BA8B-4A56A04DCA90}" type="slidenum">
              <a:rPr lang="en-US" smtClean="0"/>
              <a:t>13</a:t>
            </a:fld>
            <a:endParaRPr lang="en-US"/>
          </a:p>
        </p:txBody>
      </p:sp>
    </p:spTree>
    <p:extLst>
      <p:ext uri="{BB962C8B-B14F-4D97-AF65-F5344CB8AC3E}">
        <p14:creationId xmlns:p14="http://schemas.microsoft.com/office/powerpoint/2010/main" val="24376121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15B54CA4-EEF0-0C4B-BA8B-4A56A04DCA90}" type="slidenum">
              <a:rPr lang="en-US" smtClean="0"/>
              <a:t>14</a:t>
            </a:fld>
            <a:endParaRPr lang="en-US"/>
          </a:p>
        </p:txBody>
      </p:sp>
    </p:spTree>
    <p:extLst>
      <p:ext uri="{BB962C8B-B14F-4D97-AF65-F5344CB8AC3E}">
        <p14:creationId xmlns:p14="http://schemas.microsoft.com/office/powerpoint/2010/main" val="24376121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15B54CA4-EEF0-0C4B-BA8B-4A56A04DCA90}" type="slidenum">
              <a:rPr lang="en-US" smtClean="0"/>
              <a:t>15</a:t>
            </a:fld>
            <a:endParaRPr lang="en-US"/>
          </a:p>
        </p:txBody>
      </p:sp>
    </p:spTree>
    <p:extLst>
      <p:ext uri="{BB962C8B-B14F-4D97-AF65-F5344CB8AC3E}">
        <p14:creationId xmlns:p14="http://schemas.microsoft.com/office/powerpoint/2010/main" val="24376121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15B54CA4-EEF0-0C4B-BA8B-4A56A04DCA90}" type="slidenum">
              <a:rPr lang="en-US" smtClean="0"/>
              <a:t>16</a:t>
            </a:fld>
            <a:endParaRPr lang="en-US"/>
          </a:p>
        </p:txBody>
      </p:sp>
    </p:spTree>
    <p:extLst>
      <p:ext uri="{BB962C8B-B14F-4D97-AF65-F5344CB8AC3E}">
        <p14:creationId xmlns:p14="http://schemas.microsoft.com/office/powerpoint/2010/main" val="24376121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15B54CA4-EEF0-0C4B-BA8B-4A56A04DCA90}" type="slidenum">
              <a:rPr lang="en-US" smtClean="0"/>
              <a:t>17</a:t>
            </a:fld>
            <a:endParaRPr lang="en-US"/>
          </a:p>
        </p:txBody>
      </p:sp>
    </p:spTree>
    <p:extLst>
      <p:ext uri="{BB962C8B-B14F-4D97-AF65-F5344CB8AC3E}">
        <p14:creationId xmlns:p14="http://schemas.microsoft.com/office/powerpoint/2010/main" val="24376121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15B54CA4-EEF0-0C4B-BA8B-4A56A04DCA90}" type="slidenum">
              <a:rPr lang="en-US" smtClean="0"/>
              <a:t>18</a:t>
            </a:fld>
            <a:endParaRPr lang="en-US"/>
          </a:p>
        </p:txBody>
      </p:sp>
    </p:spTree>
    <p:extLst>
      <p:ext uri="{BB962C8B-B14F-4D97-AF65-F5344CB8AC3E}">
        <p14:creationId xmlns:p14="http://schemas.microsoft.com/office/powerpoint/2010/main" val="24376121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15B54CA4-EEF0-0C4B-BA8B-4A56A04DCA90}" type="slidenum">
              <a:rPr lang="en-US" smtClean="0"/>
              <a:t>19</a:t>
            </a:fld>
            <a:endParaRPr lang="en-US"/>
          </a:p>
        </p:txBody>
      </p:sp>
    </p:spTree>
    <p:extLst>
      <p:ext uri="{BB962C8B-B14F-4D97-AF65-F5344CB8AC3E}">
        <p14:creationId xmlns:p14="http://schemas.microsoft.com/office/powerpoint/2010/main" val="24376121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15B54CA4-EEF0-0C4B-BA8B-4A56A04DCA90}" type="slidenum">
              <a:rPr lang="en-US" smtClean="0"/>
              <a:t>20</a:t>
            </a:fld>
            <a:endParaRPr lang="en-US"/>
          </a:p>
        </p:txBody>
      </p:sp>
    </p:spTree>
    <p:extLst>
      <p:ext uri="{BB962C8B-B14F-4D97-AF65-F5344CB8AC3E}">
        <p14:creationId xmlns:p14="http://schemas.microsoft.com/office/powerpoint/2010/main" val="24376121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A22F907-C2CD-3748-A074-6E0AAD99D02E}" type="datetimeFigureOut">
              <a:rPr lang="en-US" smtClean="0"/>
              <a:t>7/13/15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1EDE6B-496C-D04F-AD41-A465D845AABB}" type="slidenum">
              <a:rPr lang="en-US" smtClean="0"/>
              <a:t>‹#›</a:t>
            </a:fld>
            <a:endParaRPr lang="en-US"/>
          </a:p>
        </p:txBody>
      </p:sp>
    </p:spTree>
    <p:extLst>
      <p:ext uri="{BB962C8B-B14F-4D97-AF65-F5344CB8AC3E}">
        <p14:creationId xmlns:p14="http://schemas.microsoft.com/office/powerpoint/2010/main" val="1979209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22F907-C2CD-3748-A074-6E0AAD99D02E}" type="datetimeFigureOut">
              <a:rPr lang="en-US" smtClean="0"/>
              <a:t>7/13/15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1EDE6B-496C-D04F-AD41-A465D845AABB}" type="slidenum">
              <a:rPr lang="en-US" smtClean="0"/>
              <a:t>‹#›</a:t>
            </a:fld>
            <a:endParaRPr lang="en-US"/>
          </a:p>
        </p:txBody>
      </p:sp>
    </p:spTree>
    <p:extLst>
      <p:ext uri="{BB962C8B-B14F-4D97-AF65-F5344CB8AC3E}">
        <p14:creationId xmlns:p14="http://schemas.microsoft.com/office/powerpoint/2010/main" val="26161268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22F907-C2CD-3748-A074-6E0AAD99D02E}" type="datetimeFigureOut">
              <a:rPr lang="en-US" smtClean="0"/>
              <a:t>7/13/15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1EDE6B-496C-D04F-AD41-A465D845AABB}" type="slidenum">
              <a:rPr lang="en-US" smtClean="0"/>
              <a:t>‹#›</a:t>
            </a:fld>
            <a:endParaRPr lang="en-US"/>
          </a:p>
        </p:txBody>
      </p:sp>
    </p:spTree>
    <p:extLst>
      <p:ext uri="{BB962C8B-B14F-4D97-AF65-F5344CB8AC3E}">
        <p14:creationId xmlns:p14="http://schemas.microsoft.com/office/powerpoint/2010/main" val="1635069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A22F907-C2CD-3748-A074-6E0AAD99D02E}" type="datetimeFigureOut">
              <a:rPr lang="en-US" smtClean="0"/>
              <a:t>7/13/15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1EDE6B-496C-D04F-AD41-A465D845AABB}" type="slidenum">
              <a:rPr lang="en-US" smtClean="0"/>
              <a:t>‹#›</a:t>
            </a:fld>
            <a:endParaRPr lang="en-US"/>
          </a:p>
        </p:txBody>
      </p:sp>
    </p:spTree>
    <p:extLst>
      <p:ext uri="{BB962C8B-B14F-4D97-AF65-F5344CB8AC3E}">
        <p14:creationId xmlns:p14="http://schemas.microsoft.com/office/powerpoint/2010/main" val="35379390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A22F907-C2CD-3748-A074-6E0AAD99D02E}" type="datetimeFigureOut">
              <a:rPr lang="en-US" smtClean="0"/>
              <a:t>7/13/15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1EDE6B-496C-D04F-AD41-A465D845AABB}" type="slidenum">
              <a:rPr lang="en-US" smtClean="0"/>
              <a:t>‹#›</a:t>
            </a:fld>
            <a:endParaRPr lang="en-US"/>
          </a:p>
        </p:txBody>
      </p:sp>
    </p:spTree>
    <p:extLst>
      <p:ext uri="{BB962C8B-B14F-4D97-AF65-F5344CB8AC3E}">
        <p14:creationId xmlns:p14="http://schemas.microsoft.com/office/powerpoint/2010/main" val="31774336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A22F907-C2CD-3748-A074-6E0AAD99D02E}" type="datetimeFigureOut">
              <a:rPr lang="en-US" smtClean="0"/>
              <a:t>7/13/15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1EDE6B-496C-D04F-AD41-A465D845AABB}" type="slidenum">
              <a:rPr lang="en-US" smtClean="0"/>
              <a:t>‹#›</a:t>
            </a:fld>
            <a:endParaRPr lang="en-US"/>
          </a:p>
        </p:txBody>
      </p:sp>
    </p:spTree>
    <p:extLst>
      <p:ext uri="{BB962C8B-B14F-4D97-AF65-F5344CB8AC3E}">
        <p14:creationId xmlns:p14="http://schemas.microsoft.com/office/powerpoint/2010/main" val="3628956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7" name="Picture 6" descr="Hurricane_Isabel_from_ISS.jpg"/>
          <p:cNvPicPr>
            <a:picLocks noChangeAspect="1"/>
          </p:cNvPicPr>
          <p:nvPr userDrawn="1"/>
        </p:nvPicPr>
        <p:blipFill rotWithShape="1">
          <a:blip r:embed="rId2">
            <a:extLst>
              <a:ext uri="{28A0092B-C50C-407E-A947-70E740481C1C}">
                <a14:useLocalDpi xmlns:a14="http://schemas.microsoft.com/office/drawing/2010/main" val="0"/>
              </a:ext>
            </a:extLst>
          </a:blip>
          <a:srcRect l="8417" t="38346" r="8250" b="38244"/>
          <a:stretch/>
        </p:blipFill>
        <p:spPr>
          <a:xfrm>
            <a:off x="-1" y="0"/>
            <a:ext cx="9144001" cy="1700396"/>
          </a:xfrm>
          <a:prstGeom prst="rect">
            <a:avLst/>
          </a:prstGeom>
        </p:spPr>
      </p:pic>
      <p:sp>
        <p:nvSpPr>
          <p:cNvPr id="2" name="Title 1"/>
          <p:cNvSpPr>
            <a:spLocks noGrp="1"/>
          </p:cNvSpPr>
          <p:nvPr>
            <p:ph type="title" hasCustomPrompt="1"/>
          </p:nvPr>
        </p:nvSpPr>
        <p:spPr/>
        <p:txBody>
          <a:bodyPr/>
          <a:lstStyle>
            <a:lvl1pPr>
              <a:defRPr b="1"/>
            </a:lvl1pPr>
          </a:lstStyle>
          <a:p>
            <a:r>
              <a:rPr lang="en-US" dirty="0" smtClean="0"/>
              <a:t>HURRICANES</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1EDE6B-496C-D04F-AD41-A465D845AABB}" type="slidenum">
              <a:rPr lang="en-US" smtClean="0"/>
              <a:t>‹#›</a:t>
            </a:fld>
            <a:endParaRPr lang="en-US"/>
          </a:p>
        </p:txBody>
      </p:sp>
    </p:spTree>
    <p:extLst>
      <p:ext uri="{BB962C8B-B14F-4D97-AF65-F5344CB8AC3E}">
        <p14:creationId xmlns:p14="http://schemas.microsoft.com/office/powerpoint/2010/main" val="2566727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22F907-C2CD-3748-A074-6E0AAD99D02E}" type="datetimeFigureOut">
              <a:rPr lang="en-US" smtClean="0"/>
              <a:t>7/13/15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1EDE6B-496C-D04F-AD41-A465D845AABB}" type="slidenum">
              <a:rPr lang="en-US" smtClean="0"/>
              <a:t>‹#›</a:t>
            </a:fld>
            <a:endParaRPr lang="en-US"/>
          </a:p>
        </p:txBody>
      </p:sp>
    </p:spTree>
    <p:extLst>
      <p:ext uri="{BB962C8B-B14F-4D97-AF65-F5344CB8AC3E}">
        <p14:creationId xmlns:p14="http://schemas.microsoft.com/office/powerpoint/2010/main" val="27505452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22F907-C2CD-3748-A074-6E0AAD99D02E}" type="datetimeFigureOut">
              <a:rPr lang="en-US" smtClean="0"/>
              <a:t>7/13/15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1EDE6B-496C-D04F-AD41-A465D845AABB}" type="slidenum">
              <a:rPr lang="en-US" smtClean="0"/>
              <a:t>‹#›</a:t>
            </a:fld>
            <a:endParaRPr lang="en-US"/>
          </a:p>
        </p:txBody>
      </p:sp>
    </p:spTree>
    <p:extLst>
      <p:ext uri="{BB962C8B-B14F-4D97-AF65-F5344CB8AC3E}">
        <p14:creationId xmlns:p14="http://schemas.microsoft.com/office/powerpoint/2010/main" val="36988672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22F907-C2CD-3748-A074-6E0AAD99D02E}" type="datetimeFigureOut">
              <a:rPr lang="en-US" smtClean="0"/>
              <a:t>7/13/15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1EDE6B-496C-D04F-AD41-A465D845AABB}" type="slidenum">
              <a:rPr lang="en-US" smtClean="0"/>
              <a:t>‹#›</a:t>
            </a:fld>
            <a:endParaRPr lang="en-US"/>
          </a:p>
        </p:txBody>
      </p:sp>
    </p:spTree>
    <p:extLst>
      <p:ext uri="{BB962C8B-B14F-4D97-AF65-F5344CB8AC3E}">
        <p14:creationId xmlns:p14="http://schemas.microsoft.com/office/powerpoint/2010/main" val="497393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22F907-C2CD-3748-A074-6E0AAD99D02E}" type="datetimeFigureOut">
              <a:rPr lang="en-US" smtClean="0"/>
              <a:t>7/13/15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1EDE6B-496C-D04F-AD41-A465D845AABB}" type="slidenum">
              <a:rPr lang="en-US" smtClean="0"/>
              <a:t>‹#›</a:t>
            </a:fld>
            <a:endParaRPr lang="en-US"/>
          </a:p>
        </p:txBody>
      </p:sp>
    </p:spTree>
    <p:extLst>
      <p:ext uri="{BB962C8B-B14F-4D97-AF65-F5344CB8AC3E}">
        <p14:creationId xmlns:p14="http://schemas.microsoft.com/office/powerpoint/2010/main" val="1833268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22F907-C2CD-3748-A074-6E0AAD99D02E}" type="datetimeFigureOut">
              <a:rPr lang="en-US" smtClean="0"/>
              <a:t>7/13/15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1EDE6B-496C-D04F-AD41-A465D845AABB}" type="slidenum">
              <a:rPr lang="en-US" smtClean="0"/>
              <a:t>‹#›</a:t>
            </a:fld>
            <a:endParaRPr lang="en-US"/>
          </a:p>
        </p:txBody>
      </p:sp>
    </p:spTree>
    <p:extLst>
      <p:ext uri="{BB962C8B-B14F-4D97-AF65-F5344CB8AC3E}">
        <p14:creationId xmlns:p14="http://schemas.microsoft.com/office/powerpoint/2010/main" val="56661354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22F907-C2CD-3748-A074-6E0AAD99D02E}" type="datetimeFigureOut">
              <a:rPr lang="en-US" smtClean="0"/>
              <a:t>7/13/15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1EDE6B-496C-D04F-AD41-A465D845AABB}" type="slidenum">
              <a:rPr lang="en-US" smtClean="0"/>
              <a:t>‹#›</a:t>
            </a:fld>
            <a:endParaRPr lang="en-US"/>
          </a:p>
        </p:txBody>
      </p:sp>
    </p:spTree>
    <p:extLst>
      <p:ext uri="{BB962C8B-B14F-4D97-AF65-F5344CB8AC3E}">
        <p14:creationId xmlns:p14="http://schemas.microsoft.com/office/powerpoint/2010/main" val="8484318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0" r:id="rId7"/>
    <p:sldLayoutId id="2147483655" r:id="rId8"/>
    <p:sldLayoutId id="2147483656" r:id="rId9"/>
    <p:sldLayoutId id="2147483657" r:id="rId10"/>
    <p:sldLayoutId id="2147483658" r:id="rId11"/>
    <p:sldLayoutId id="2147483659"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notesSlide" Target="../notesSlides/notesSlide2.xml"/><Relationship Id="rId5" Type="http://schemas.openxmlformats.org/officeDocument/2006/relationships/image" Target="../media/image10.png"/><Relationship Id="rId1" Type="http://schemas.microsoft.com/office/2007/relationships/media" Target="../media/media1.mpeg"/><Relationship Id="rId2" Type="http://schemas.openxmlformats.org/officeDocument/2006/relationships/video" Target="../media/media1.mpeg"/></Relationships>
</file>

<file path=ppt/slides/_rels/slide10.xml.rels><?xml version="1.0" encoding="UTF-8" standalone="yes"?>
<Relationships xmlns="http://schemas.openxmlformats.org/package/2006/relationships"><Relationship Id="rId3" Type="http://schemas.microsoft.com/office/2007/relationships/media" Target="../media/media3.mpg"/><Relationship Id="rId4" Type="http://schemas.openxmlformats.org/officeDocument/2006/relationships/video" Target="../media/media3.mpg"/><Relationship Id="rId5" Type="http://schemas.openxmlformats.org/officeDocument/2006/relationships/slideLayout" Target="../slideLayouts/slideLayout7.xml"/><Relationship Id="rId6" Type="http://schemas.openxmlformats.org/officeDocument/2006/relationships/notesSlide" Target="../notesSlides/notesSlide3.xml"/><Relationship Id="rId7" Type="http://schemas.openxmlformats.org/officeDocument/2006/relationships/image" Target="../media/image11.png"/><Relationship Id="rId8" Type="http://schemas.openxmlformats.org/officeDocument/2006/relationships/image" Target="../media/image12.png"/><Relationship Id="rId1" Type="http://schemas.microsoft.com/office/2007/relationships/media" Target="../media/media2.mpeg"/><Relationship Id="rId2" Type="http://schemas.openxmlformats.org/officeDocument/2006/relationships/video" Target="../media/media2.mpeg"/></Relationships>
</file>

<file path=ppt/slides/_rels/slide11.xml.rels><?xml version="1.0" encoding="UTF-8" standalone="yes"?>
<Relationships xmlns="http://schemas.openxmlformats.org/package/2006/relationships"><Relationship Id="rId3" Type="http://schemas.openxmlformats.org/officeDocument/2006/relationships/image" Target="../media/image13.gif"/><Relationship Id="rId4" Type="http://schemas.openxmlformats.org/officeDocument/2006/relationships/image" Target="../media/image14.JPG"/><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12.xml.rels><?xml version="1.0" encoding="UTF-8" standalone="yes"?>
<Relationships xmlns="http://schemas.openxmlformats.org/package/2006/relationships"><Relationship Id="rId3" Type="http://schemas.openxmlformats.org/officeDocument/2006/relationships/image" Target="../media/image15.gif"/><Relationship Id="rId4" Type="http://schemas.openxmlformats.org/officeDocument/2006/relationships/image" Target="../media/image16.gif"/><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7.gi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8.gi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9.jpg"/></Relationships>
</file>

<file path=ppt/slides/_rels/slide16.xml.rels><?xml version="1.0" encoding="UTF-8" standalone="yes"?>
<Relationships xmlns="http://schemas.openxmlformats.org/package/2006/relationships"><Relationship Id="rId3" Type="http://schemas.openxmlformats.org/officeDocument/2006/relationships/image" Target="../media/image20.jpg"/><Relationship Id="rId4" Type="http://schemas.openxmlformats.org/officeDocument/2006/relationships/image" Target="../media/image21.jpg"/><Relationship Id="rId5" Type="http://schemas.openxmlformats.org/officeDocument/2006/relationships/image" Target="../media/image22.jpg"/><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2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2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2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urricane_Floyd_1999-09-14.jpg"/>
          <p:cNvPicPr>
            <a:picLocks noChangeAspect="1"/>
          </p:cNvPicPr>
          <p:nvPr/>
        </p:nvPicPr>
        <p:blipFill rotWithShape="1">
          <a:blip r:embed="rId3">
            <a:extLst>
              <a:ext uri="{28A0092B-C50C-407E-A947-70E740481C1C}">
                <a14:useLocalDpi xmlns:a14="http://schemas.microsoft.com/office/drawing/2010/main" val="0"/>
              </a:ext>
            </a:extLst>
          </a:blip>
          <a:srcRect l="2047" t="9923" r="1847" b="9923"/>
          <a:stretch/>
        </p:blipFill>
        <p:spPr>
          <a:xfrm>
            <a:off x="1" y="-1"/>
            <a:ext cx="9144000" cy="6858001"/>
          </a:xfrm>
          <a:prstGeom prst="rect">
            <a:avLst/>
          </a:prstGeom>
        </p:spPr>
      </p:pic>
      <p:sp>
        <p:nvSpPr>
          <p:cNvPr id="2" name="Title 1"/>
          <p:cNvSpPr>
            <a:spLocks noGrp="1"/>
          </p:cNvSpPr>
          <p:nvPr>
            <p:ph type="ctrTitle"/>
          </p:nvPr>
        </p:nvSpPr>
        <p:spPr/>
        <p:txBody>
          <a:bodyPr>
            <a:normAutofit/>
          </a:bodyPr>
          <a:lstStyle/>
          <a:p>
            <a:r>
              <a:rPr lang="en-US" sz="7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HURRICANES</a:t>
            </a:r>
            <a:endParaRPr lang="en-US" sz="72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Subtitle 2"/>
          <p:cNvSpPr>
            <a:spLocks noGrp="1"/>
          </p:cNvSpPr>
          <p:nvPr>
            <p:ph type="subTitle" idx="1"/>
          </p:nvPr>
        </p:nvSpPr>
        <p:spPr>
          <a:xfrm>
            <a:off x="1371600" y="3886200"/>
            <a:ext cx="6400800" cy="1309453"/>
          </a:xfrm>
          <a:solidFill>
            <a:schemeClr val="bg1">
              <a:alpha val="48000"/>
            </a:schemeClr>
          </a:solidFill>
        </p:spPr>
        <p:txBody>
          <a:bodyPr/>
          <a:lstStyle/>
          <a:p>
            <a:r>
              <a:rPr lang="en-US" dirty="0" smtClean="0">
                <a:solidFill>
                  <a:schemeClr val="tx1"/>
                </a:solidFill>
              </a:rPr>
              <a:t>Presented by Margaret Baguio</a:t>
            </a:r>
          </a:p>
          <a:p>
            <a:r>
              <a:rPr lang="en-US" dirty="0" smtClean="0">
                <a:solidFill>
                  <a:schemeClr val="tx1"/>
                </a:solidFill>
              </a:rPr>
              <a:t>Texas Space Grant Consortium</a:t>
            </a:r>
            <a:endParaRPr lang="en-US" dirty="0">
              <a:solidFill>
                <a:schemeClr val="tx1"/>
              </a:solidFill>
            </a:endParaRPr>
          </a:p>
        </p:txBody>
      </p:sp>
    </p:spTree>
    <p:extLst>
      <p:ext uri="{BB962C8B-B14F-4D97-AF65-F5344CB8AC3E}">
        <p14:creationId xmlns:p14="http://schemas.microsoft.com/office/powerpoint/2010/main" val="13368845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8372" y="2362247"/>
            <a:ext cx="4005176" cy="3477875"/>
          </a:xfrm>
          <a:prstGeom prst="rect">
            <a:avLst/>
          </a:prstGeom>
          <a:noFill/>
        </p:spPr>
        <p:txBody>
          <a:bodyPr wrap="square" rtlCol="0">
            <a:spAutoFit/>
          </a:bodyPr>
          <a:lstStyle/>
          <a:p>
            <a:r>
              <a:rPr lang="en-US" sz="2200" dirty="0"/>
              <a:t>A </a:t>
            </a:r>
            <a:r>
              <a:rPr lang="en-US" sz="2200" b="1" dirty="0">
                <a:solidFill>
                  <a:srgbClr val="FF0000"/>
                </a:solidFill>
              </a:rPr>
              <a:t>hurricane</a:t>
            </a:r>
            <a:r>
              <a:rPr lang="en-US" sz="2200" dirty="0"/>
              <a:t> is a huge storm! It can be up to 600 miles across and have strong winds spiraling inward and upward at speeds of 75 to 200 mph. Each </a:t>
            </a:r>
            <a:r>
              <a:rPr lang="en-US" sz="2200" b="1" dirty="0">
                <a:solidFill>
                  <a:srgbClr val="FF0000"/>
                </a:solidFill>
              </a:rPr>
              <a:t>hurricane</a:t>
            </a:r>
            <a:r>
              <a:rPr lang="en-US" sz="2200" dirty="0"/>
              <a:t> usually lasts for over a week, moving 10-20 miles per hour over the open ocean. </a:t>
            </a:r>
            <a:r>
              <a:rPr lang="en-US" sz="2200" b="1" dirty="0">
                <a:solidFill>
                  <a:srgbClr val="FF0000"/>
                </a:solidFill>
              </a:rPr>
              <a:t>Hurricanes</a:t>
            </a:r>
            <a:r>
              <a:rPr lang="en-US" sz="2200" dirty="0"/>
              <a:t> gather heat and energy through contact with warm ocean waters</a:t>
            </a:r>
            <a:r>
              <a:rPr lang="en-US" sz="2200" dirty="0" smtClean="0"/>
              <a:t>.</a:t>
            </a:r>
            <a:endParaRPr lang="en-US" sz="2200" dirty="0"/>
          </a:p>
        </p:txBody>
      </p:sp>
      <p:sp>
        <p:nvSpPr>
          <p:cNvPr id="4" name="Title 3"/>
          <p:cNvSpPr>
            <a:spLocks noGrp="1"/>
          </p:cNvSpPr>
          <p:nvPr>
            <p:ph type="title"/>
          </p:nvPr>
        </p:nvSpPr>
        <p:spPr/>
        <p:txBody>
          <a:bodyPr/>
          <a:lstStyle/>
          <a:p>
            <a:r>
              <a:rPr lang="en-US"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HURRICANES</a:t>
            </a:r>
            <a:endParaRPr lang="en-US"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5" name="Picture 4" descr="Hurricane-over-Georgia.jpg"/>
          <p:cNvPicPr>
            <a:picLocks noChangeAspect="1"/>
          </p:cNvPicPr>
          <p:nvPr/>
        </p:nvPicPr>
        <p:blipFill rotWithShape="1">
          <a:blip r:embed="rId2">
            <a:extLst>
              <a:ext uri="{28A0092B-C50C-407E-A947-70E740481C1C}">
                <a14:useLocalDpi xmlns:a14="http://schemas.microsoft.com/office/drawing/2010/main" val="0"/>
              </a:ext>
            </a:extLst>
          </a:blip>
          <a:srcRect l="9986" r="16442"/>
          <a:stretch/>
        </p:blipFill>
        <p:spPr>
          <a:xfrm>
            <a:off x="5006238" y="2547614"/>
            <a:ext cx="3657600" cy="31071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7216604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92386" y="3050693"/>
            <a:ext cx="3886200" cy="2462212"/>
          </a:xfrm>
          <a:prstGeom prst="rect">
            <a:avLst/>
          </a:prstGeom>
          <a:noFill/>
        </p:spPr>
        <p:txBody>
          <a:bodyPr wrap="square" rtlCol="0">
            <a:spAutoFit/>
          </a:bodyPr>
          <a:lstStyle/>
          <a:p>
            <a:r>
              <a:rPr lang="en-US" sz="2200" dirty="0"/>
              <a:t>A </a:t>
            </a:r>
            <a:r>
              <a:rPr lang="en-US" sz="2200" b="1" dirty="0">
                <a:solidFill>
                  <a:srgbClr val="FF0000"/>
                </a:solidFill>
              </a:rPr>
              <a:t>cyclone</a:t>
            </a:r>
            <a:r>
              <a:rPr lang="en-US" sz="2200" b="1" dirty="0"/>
              <a:t> </a:t>
            </a:r>
            <a:r>
              <a:rPr lang="en-US" sz="2200" dirty="0"/>
              <a:t>is a system of winds rotating inward to an area of low atmospheric pressure, with a counterclockwise (</a:t>
            </a:r>
            <a:r>
              <a:rPr lang="en-US" sz="2200" dirty="0">
                <a:solidFill>
                  <a:srgbClr val="8000FF"/>
                </a:solidFill>
              </a:rPr>
              <a:t>northern hemisphere</a:t>
            </a:r>
            <a:r>
              <a:rPr lang="en-US" sz="2200" dirty="0"/>
              <a:t>) or clockwise (</a:t>
            </a:r>
            <a:r>
              <a:rPr lang="en-US" sz="2200" dirty="0">
                <a:solidFill>
                  <a:srgbClr val="008000"/>
                </a:solidFill>
              </a:rPr>
              <a:t>southern hemisphere</a:t>
            </a:r>
            <a:r>
              <a:rPr lang="en-US" sz="2200" dirty="0"/>
              <a:t>) circulation; a depression.</a:t>
            </a:r>
          </a:p>
        </p:txBody>
      </p:sp>
      <p:sp>
        <p:nvSpPr>
          <p:cNvPr id="3" name="Title 2"/>
          <p:cNvSpPr>
            <a:spLocks noGrp="1"/>
          </p:cNvSpPr>
          <p:nvPr>
            <p:ph type="title"/>
          </p:nvPr>
        </p:nvSpPr>
        <p:spPr/>
        <p:txBody>
          <a:bodyPr/>
          <a:lstStyle/>
          <a:p>
            <a:r>
              <a:rPr lang="en-US"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CYCLONES</a:t>
            </a:r>
            <a:endParaRPr lang="en-US"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4" name="Picture 3" descr="surfacewinds.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71" y="2074212"/>
            <a:ext cx="4462266" cy="4415175"/>
          </a:xfrm>
          <a:prstGeom prst="rect">
            <a:avLst/>
          </a:prstGeom>
        </p:spPr>
      </p:pic>
    </p:spTree>
    <p:extLst>
      <p:ext uri="{BB962C8B-B14F-4D97-AF65-F5344CB8AC3E}">
        <p14:creationId xmlns:p14="http://schemas.microsoft.com/office/powerpoint/2010/main" val="83648934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2150" y="3289721"/>
            <a:ext cx="2280832" cy="1862048"/>
          </a:xfrm>
          <a:prstGeom prst="rect">
            <a:avLst/>
          </a:prstGeom>
          <a:noFill/>
        </p:spPr>
        <p:txBody>
          <a:bodyPr wrap="square" rtlCol="0">
            <a:spAutoFit/>
          </a:bodyPr>
          <a:lstStyle/>
          <a:p>
            <a:r>
              <a:rPr lang="en-US" sz="2300" dirty="0"/>
              <a:t>A </a:t>
            </a:r>
            <a:r>
              <a:rPr lang="en-US" sz="2300" b="1" dirty="0">
                <a:solidFill>
                  <a:srgbClr val="FF0000"/>
                </a:solidFill>
              </a:rPr>
              <a:t>typhoon</a:t>
            </a:r>
            <a:r>
              <a:rPr lang="en-US" sz="2300" dirty="0"/>
              <a:t> is</a:t>
            </a:r>
            <a:r>
              <a:rPr lang="en-US" sz="2300" b="1" dirty="0"/>
              <a:t> </a:t>
            </a:r>
            <a:r>
              <a:rPr lang="en-US" sz="2300" dirty="0"/>
              <a:t>a tropical storm in the region of the Indian or western Pacific oceans.</a:t>
            </a:r>
          </a:p>
        </p:txBody>
      </p:sp>
      <p:sp>
        <p:nvSpPr>
          <p:cNvPr id="3" name="Title 2"/>
          <p:cNvSpPr>
            <a:spLocks noGrp="1"/>
          </p:cNvSpPr>
          <p:nvPr>
            <p:ph type="title"/>
          </p:nvPr>
        </p:nvSpPr>
        <p:spPr/>
        <p:txBody>
          <a:bodyPr/>
          <a:lstStyle/>
          <a:p>
            <a:r>
              <a:rPr lang="en-US"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TYPHOONS</a:t>
            </a:r>
            <a:endParaRPr lang="en-US"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4" name="Picture 3" descr="typhoon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0173" y="2381449"/>
            <a:ext cx="5459104" cy="36576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9119134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7042" y="2015281"/>
            <a:ext cx="5418917" cy="4339650"/>
          </a:xfrm>
          <a:prstGeom prst="rect">
            <a:avLst/>
          </a:prstGeom>
          <a:noFill/>
        </p:spPr>
        <p:txBody>
          <a:bodyPr wrap="square" rtlCol="0">
            <a:spAutoFit/>
          </a:bodyPr>
          <a:lstStyle/>
          <a:p>
            <a:r>
              <a:rPr lang="en-US" sz="2300" dirty="0" smtClean="0"/>
              <a:t>They're </a:t>
            </a:r>
            <a:r>
              <a:rPr lang="en-US" sz="2300" dirty="0"/>
              <a:t>all the same, officially tropical cyclones. But they just use distinctive terms for a storm in different parts of the world. Hurricane is used in the Atlantic, Caribbean Sea, central and northeast Pacific. They are typhoons in the northwest Pacific. In the Bay of Bengal and the Arabia Sea, they are called cyclones. Tropical cyclone is used in the southwest India Ocean; in the southwestern Pacific and southeastern India Ocean they are severe tropical cyclones.</a:t>
            </a:r>
          </a:p>
        </p:txBody>
      </p:sp>
      <p:sp>
        <p:nvSpPr>
          <p:cNvPr id="3" name="Title 2"/>
          <p:cNvSpPr>
            <a:spLocks noGrp="1"/>
          </p:cNvSpPr>
          <p:nvPr>
            <p:ph type="title"/>
          </p:nvPr>
        </p:nvSpPr>
        <p:spPr/>
        <p:txBody>
          <a:bodyPr>
            <a:normAutofit/>
          </a:bodyPr>
          <a:lstStyle/>
          <a:p>
            <a:r>
              <a:rPr lang="en-US"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Hurricane?  Cyclone?  Typhoon</a:t>
            </a:r>
            <a:r>
              <a:rPr lang="en-US"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t>
            </a:r>
            <a:endParaRPr lang="en-US"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4" name="Picture 3" descr="10834321135_b56e79dd6b_z.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98929" y="2162225"/>
            <a:ext cx="3200400" cy="3200400"/>
          </a:xfrm>
          <a:prstGeom prst="rect">
            <a:avLst/>
          </a:prstGeom>
        </p:spPr>
      </p:pic>
    </p:spTree>
    <p:extLst>
      <p:ext uri="{BB962C8B-B14F-4D97-AF65-F5344CB8AC3E}">
        <p14:creationId xmlns:p14="http://schemas.microsoft.com/office/powerpoint/2010/main" val="79559011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57374" y="1934451"/>
            <a:ext cx="4058060" cy="4722733"/>
          </a:xfrm>
          <a:prstGeom prst="rect">
            <a:avLst/>
          </a:prstGeom>
          <a:noFill/>
        </p:spPr>
        <p:txBody>
          <a:bodyPr wrap="square" rtlCol="0">
            <a:spAutoFit/>
          </a:bodyPr>
          <a:lstStyle/>
          <a:p>
            <a:r>
              <a:rPr lang="en-US" sz="2300" b="1" dirty="0">
                <a:solidFill>
                  <a:srgbClr val="FF0000"/>
                </a:solidFill>
              </a:rPr>
              <a:t>STRENGTH</a:t>
            </a:r>
            <a:r>
              <a:rPr lang="en-US" sz="2300" dirty="0"/>
              <a:t>: A storm gets a name and is considered a tropical storm at 39 mph (63 </a:t>
            </a:r>
            <a:r>
              <a:rPr lang="en-US" sz="2300" dirty="0" err="1"/>
              <a:t>kph</a:t>
            </a:r>
            <a:r>
              <a:rPr lang="en-US" sz="2300" dirty="0"/>
              <a:t>). It becomes a hurricane, typhoon, tropical cyclone, or cyclone at 74 mph (119 </a:t>
            </a:r>
            <a:r>
              <a:rPr lang="en-US" sz="2300" dirty="0" err="1"/>
              <a:t>kph</a:t>
            </a:r>
            <a:r>
              <a:rPr lang="en-US" sz="2300" dirty="0"/>
              <a:t>). There are five strength categories, depending on wind speed. The highest category is 5 and that's above 155 mph (249 </a:t>
            </a:r>
            <a:r>
              <a:rPr lang="en-US" sz="2300" dirty="0" err="1"/>
              <a:t>kph</a:t>
            </a:r>
            <a:r>
              <a:rPr lang="en-US" sz="2300" dirty="0"/>
              <a:t>). Australia has a different system for categorizing storm strength.</a:t>
            </a:r>
          </a:p>
        </p:txBody>
      </p:sp>
      <p:sp>
        <p:nvSpPr>
          <p:cNvPr id="3" name="Title 2"/>
          <p:cNvSpPr>
            <a:spLocks noGrp="1"/>
          </p:cNvSpPr>
          <p:nvPr>
            <p:ph type="title"/>
          </p:nvPr>
        </p:nvSpPr>
        <p:spPr/>
        <p:txBody>
          <a:bodyPr/>
          <a:lstStyle/>
          <a:p>
            <a:r>
              <a:rPr lang="en-US"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Storm Strength</a:t>
            </a:r>
            <a:endParaRPr lang="en-US"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4" name="Picture 3" descr="Storm-2--Wired-19sep13_REX_Marko-Korosec_b_1240x826.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926" y="1934451"/>
            <a:ext cx="4572000" cy="304554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7122343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6840" y="5773535"/>
            <a:ext cx="8543146" cy="800219"/>
          </a:xfrm>
          <a:prstGeom prst="rect">
            <a:avLst/>
          </a:prstGeom>
          <a:noFill/>
        </p:spPr>
        <p:txBody>
          <a:bodyPr wrap="square" rtlCol="0">
            <a:spAutoFit/>
          </a:bodyPr>
          <a:lstStyle/>
          <a:p>
            <a:r>
              <a:rPr lang="en-US" sz="2300" b="1" dirty="0">
                <a:solidFill>
                  <a:srgbClr val="FF0000"/>
                </a:solidFill>
              </a:rPr>
              <a:t>ROTATION</a:t>
            </a:r>
            <a:r>
              <a:rPr lang="en-US" sz="2300" dirty="0"/>
              <a:t>: If they are north of the equator they </a:t>
            </a:r>
            <a:r>
              <a:rPr lang="en-US" sz="2300" dirty="0" smtClean="0"/>
              <a:t>rotate counter-clockwise</a:t>
            </a:r>
            <a:r>
              <a:rPr lang="en-US" sz="2300" dirty="0"/>
              <a:t>. If they are south, they rotate clockwise.</a:t>
            </a:r>
          </a:p>
        </p:txBody>
      </p:sp>
      <p:sp>
        <p:nvSpPr>
          <p:cNvPr id="3" name="Title 2"/>
          <p:cNvSpPr>
            <a:spLocks noGrp="1"/>
          </p:cNvSpPr>
          <p:nvPr>
            <p:ph type="title"/>
          </p:nvPr>
        </p:nvSpPr>
        <p:spPr/>
        <p:txBody>
          <a:bodyPr/>
          <a:lstStyle/>
          <a:p>
            <a:r>
              <a:rPr lang="en-US"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Rotation of a Hurricane</a:t>
            </a:r>
            <a:endParaRPr lang="en-US"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4" name="Picture 3" descr="coriolis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7876" y="1833436"/>
            <a:ext cx="5486400" cy="3712914"/>
          </a:xfrm>
          <a:prstGeom prst="rect">
            <a:avLst/>
          </a:prstGeom>
        </p:spPr>
      </p:pic>
    </p:spTree>
    <p:extLst>
      <p:ext uri="{BB962C8B-B14F-4D97-AF65-F5344CB8AC3E}">
        <p14:creationId xmlns:p14="http://schemas.microsoft.com/office/powerpoint/2010/main" val="424047099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2247" y="2228448"/>
            <a:ext cx="5325691" cy="3631764"/>
          </a:xfrm>
          <a:prstGeom prst="rect">
            <a:avLst/>
          </a:prstGeom>
          <a:noFill/>
        </p:spPr>
        <p:txBody>
          <a:bodyPr wrap="square" rtlCol="0">
            <a:spAutoFit/>
          </a:bodyPr>
          <a:lstStyle/>
          <a:p>
            <a:r>
              <a:rPr lang="en-US" sz="2300" b="1" dirty="0">
                <a:solidFill>
                  <a:srgbClr val="FF0000"/>
                </a:solidFill>
              </a:rPr>
              <a:t>SEASON</a:t>
            </a:r>
            <a:r>
              <a:rPr lang="en-US" sz="2300" dirty="0"/>
              <a:t>: The Atlantic and central Pacific hurricane seasons are June 1 through Nov. 30. Eastern Pacific: May 15 to Nov. 30; northwestern Pacific season is close to all year, with the most from May to November. The cyclone season in the south Pacific and Australia runs from November to April. The Bay of Bengal has two seasons April to June and September to November.</a:t>
            </a:r>
          </a:p>
        </p:txBody>
      </p:sp>
      <p:sp>
        <p:nvSpPr>
          <p:cNvPr id="3" name="Title 2"/>
          <p:cNvSpPr>
            <a:spLocks noGrp="1"/>
          </p:cNvSpPr>
          <p:nvPr>
            <p:ph type="title"/>
          </p:nvPr>
        </p:nvSpPr>
        <p:spPr/>
        <p:txBody>
          <a:bodyPr/>
          <a:lstStyle/>
          <a:p>
            <a:r>
              <a:rPr lang="en-US"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Hurricane Season</a:t>
            </a:r>
            <a:endParaRPr lang="en-US"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4" name="Picture 3" descr="hurricaneseaso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4095" y="2396283"/>
            <a:ext cx="2743200" cy="20574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2166405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4229" y="4644115"/>
            <a:ext cx="8379813" cy="1508105"/>
          </a:xfrm>
          <a:prstGeom prst="rect">
            <a:avLst/>
          </a:prstGeom>
          <a:noFill/>
        </p:spPr>
        <p:txBody>
          <a:bodyPr wrap="square" rtlCol="0">
            <a:spAutoFit/>
          </a:bodyPr>
          <a:lstStyle/>
          <a:p>
            <a:pPr marL="342900" indent="-342900">
              <a:buFont typeface="Arial"/>
              <a:buChar char="•"/>
            </a:pPr>
            <a:r>
              <a:rPr lang="en-US" sz="2300" dirty="0"/>
              <a:t>What is the direction of the hurricane’s motion?</a:t>
            </a:r>
          </a:p>
          <a:p>
            <a:pPr marL="342900" indent="-342900">
              <a:buFont typeface="Arial"/>
              <a:buChar char="•"/>
            </a:pPr>
            <a:r>
              <a:rPr lang="en-US" sz="2300" dirty="0"/>
              <a:t>What land area does Hurricane Andrew move over?</a:t>
            </a:r>
          </a:p>
          <a:p>
            <a:pPr marL="342900" indent="-342900">
              <a:buFont typeface="Arial"/>
              <a:buChar char="•"/>
            </a:pPr>
            <a:r>
              <a:rPr lang="en-US" sz="2300" dirty="0"/>
              <a:t>What do you think causes a hurricane to speed up or slow down?</a:t>
            </a:r>
          </a:p>
          <a:p>
            <a:pPr marL="342900" indent="-342900">
              <a:buFont typeface="Arial"/>
              <a:buChar char="•"/>
            </a:pPr>
            <a:r>
              <a:rPr lang="en-US" sz="2300" dirty="0"/>
              <a:t>Do you think hurricanes speed up or slow down while over land?</a:t>
            </a:r>
          </a:p>
        </p:txBody>
      </p:sp>
      <p:pic>
        <p:nvPicPr>
          <p:cNvPr id="3" name="Hurricane.mpe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988028" y="1964502"/>
            <a:ext cx="3175000" cy="2159000"/>
          </a:xfrm>
          <a:prstGeom prst="rect">
            <a:avLst/>
          </a:prstGeom>
        </p:spPr>
      </p:pic>
      <p:sp>
        <p:nvSpPr>
          <p:cNvPr id="4" name="Title 3"/>
          <p:cNvSpPr>
            <a:spLocks noGrp="1"/>
          </p:cNvSpPr>
          <p:nvPr>
            <p:ph type="title"/>
          </p:nvPr>
        </p:nvSpPr>
        <p:spPr/>
        <p:txBody>
          <a:bodyPr/>
          <a:lstStyle/>
          <a:p>
            <a:r>
              <a:rPr lang="en-US"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Hurricanes</a:t>
            </a:r>
            <a:endParaRPr lang="en-US"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135958406"/>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9364" y="5663789"/>
            <a:ext cx="8077747" cy="800219"/>
          </a:xfrm>
          <a:prstGeom prst="rect">
            <a:avLst/>
          </a:prstGeom>
          <a:noFill/>
        </p:spPr>
        <p:txBody>
          <a:bodyPr wrap="square" rtlCol="0">
            <a:spAutoFit/>
          </a:bodyPr>
          <a:lstStyle/>
          <a:p>
            <a:r>
              <a:rPr lang="en-US" sz="2300" dirty="0"/>
              <a:t>What do you think it was like in Florida and Louisiana on the day Hurricane Andrew struck these areas? </a:t>
            </a:r>
          </a:p>
        </p:txBody>
      </p:sp>
      <p:sp>
        <p:nvSpPr>
          <p:cNvPr id="6" name="Title 5"/>
          <p:cNvSpPr>
            <a:spLocks noGrp="1"/>
          </p:cNvSpPr>
          <p:nvPr>
            <p:ph type="title"/>
          </p:nvPr>
        </p:nvSpPr>
        <p:spPr/>
        <p:txBody>
          <a:bodyPr/>
          <a:lstStyle/>
          <a:p>
            <a:r>
              <a:rPr lang="en-US"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Hurricane Andrew</a:t>
            </a:r>
            <a:endParaRPr lang="en-US"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7" name="Andrew.mpe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530665" y="1887985"/>
            <a:ext cx="3251200" cy="3251200"/>
          </a:xfrm>
          <a:prstGeom prst="rect">
            <a:avLst/>
          </a:prstGeom>
        </p:spPr>
      </p:pic>
      <p:pic>
        <p:nvPicPr>
          <p:cNvPr id="8" name="andrew.mpg">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5073152" y="2027592"/>
            <a:ext cx="3657600" cy="2844800"/>
          </a:xfrm>
          <a:prstGeom prst="rect">
            <a:avLst/>
          </a:prstGeom>
        </p:spPr>
      </p:pic>
    </p:spTree>
    <p:extLst>
      <p:ext uri="{BB962C8B-B14F-4D97-AF65-F5344CB8AC3E}">
        <p14:creationId xmlns:p14="http://schemas.microsoft.com/office/powerpoint/2010/main" val="3982564773"/>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video>
              <p:cMediaNode vol="80000">
                <p:cTn id="13" fill="hold" display="0">
                  <p:stCondLst>
                    <p:cond delay="indefinite"/>
                  </p:stCondLst>
                </p:cTn>
                <p:tgtEl>
                  <p:spTgt spid="8"/>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5679069"/>
            <a:ext cx="7772400" cy="800219"/>
          </a:xfrm>
          <a:prstGeom prst="rect">
            <a:avLst/>
          </a:prstGeom>
          <a:noFill/>
        </p:spPr>
        <p:txBody>
          <a:bodyPr wrap="square" rtlCol="0">
            <a:spAutoFit/>
          </a:bodyPr>
          <a:lstStyle/>
          <a:p>
            <a:r>
              <a:rPr lang="en-US" sz="2300" dirty="0"/>
              <a:t>What do you think the effects were in Florida from Hurricane </a:t>
            </a:r>
            <a:r>
              <a:rPr lang="en-US" sz="2300" dirty="0" smtClean="0"/>
              <a:t>Andrew</a:t>
            </a:r>
            <a:r>
              <a:rPr lang="en-US" sz="2300" dirty="0"/>
              <a:t>?</a:t>
            </a:r>
          </a:p>
        </p:txBody>
      </p:sp>
      <p:pic>
        <p:nvPicPr>
          <p:cNvPr id="3" name="Picture 2" descr="1992andy1.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188" y="2056871"/>
            <a:ext cx="3657600" cy="2957513"/>
          </a:xfrm>
          <a:prstGeom prst="rect">
            <a:avLst/>
          </a:prstGeom>
        </p:spPr>
      </p:pic>
      <p:pic>
        <p:nvPicPr>
          <p:cNvPr id="4" name="Picture 3" descr="1992andy.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00600" y="2229717"/>
            <a:ext cx="3657600" cy="2611821"/>
          </a:xfrm>
          <a:prstGeom prst="rect">
            <a:avLst/>
          </a:prstGeom>
        </p:spPr>
      </p:pic>
      <p:sp>
        <p:nvSpPr>
          <p:cNvPr id="5" name="Title 4"/>
          <p:cNvSpPr>
            <a:spLocks noGrp="1"/>
          </p:cNvSpPr>
          <p:nvPr>
            <p:ph type="title"/>
          </p:nvPr>
        </p:nvSpPr>
        <p:spPr/>
        <p:txBody>
          <a:bodyPr/>
          <a:lstStyle/>
          <a:p>
            <a:r>
              <a:rPr lang="en-US"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Hurricane Andrew</a:t>
            </a:r>
            <a:endParaRPr lang="en-US"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363204011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6978" y="2057852"/>
            <a:ext cx="4477871" cy="4154983"/>
          </a:xfrm>
          <a:prstGeom prst="rect">
            <a:avLst/>
          </a:prstGeom>
          <a:noFill/>
        </p:spPr>
        <p:txBody>
          <a:bodyPr wrap="square" rtlCol="0">
            <a:spAutoFit/>
          </a:bodyPr>
          <a:lstStyle/>
          <a:p>
            <a:r>
              <a:rPr lang="en-US" sz="2200" dirty="0"/>
              <a:t>Sunday night and early Monday morning Andrew's winds reached 145 miles an hour with gusts of 175. More than 80,000 dwellings were demolished or damaged too severely to live in when its fury was unleashed on the coast of Florida. Another 55,000 homes were damaged, but still considered livable. Andrew moved on from Florida and surged ashore in Louisiana killing 15 people and doing billions more in damage. </a:t>
            </a:r>
          </a:p>
        </p:txBody>
      </p:sp>
      <p:sp>
        <p:nvSpPr>
          <p:cNvPr id="7" name="Title 6"/>
          <p:cNvSpPr>
            <a:spLocks noGrp="1"/>
          </p:cNvSpPr>
          <p:nvPr>
            <p:ph type="title"/>
          </p:nvPr>
        </p:nvSpPr>
        <p:spPr/>
        <p:txBody>
          <a:bodyPr/>
          <a:lstStyle/>
          <a:p>
            <a:r>
              <a:rPr lang="en-US"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Damage from Hurricane Andrew</a:t>
            </a:r>
            <a:endParaRPr lang="en-US"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6" name="Picture 5" descr="1992andrew7.gif"/>
          <p:cNvPicPr>
            <a:picLocks noChangeAspect="1"/>
          </p:cNvPicPr>
          <p:nvPr/>
        </p:nvPicPr>
        <p:blipFill rotWithShape="1">
          <a:blip r:embed="rId3">
            <a:extLst>
              <a:ext uri="{28A0092B-C50C-407E-A947-70E740481C1C}">
                <a14:useLocalDpi xmlns:a14="http://schemas.microsoft.com/office/drawing/2010/main" val="0"/>
              </a:ext>
            </a:extLst>
          </a:blip>
          <a:srcRect b="10768"/>
          <a:stretch/>
        </p:blipFill>
        <p:spPr>
          <a:xfrm>
            <a:off x="4848826" y="3398129"/>
            <a:ext cx="2743200" cy="3263752"/>
          </a:xfrm>
          <a:prstGeom prst="rect">
            <a:avLst/>
          </a:prstGeom>
          <a:ln>
            <a:noFill/>
          </a:ln>
          <a:effectLst>
            <a:outerShdw blurRad="292100" dist="139700" dir="2700000" algn="tl" rotWithShape="0">
              <a:srgbClr val="333333">
                <a:alpha val="65000"/>
              </a:srgbClr>
            </a:outerShdw>
          </a:effectLst>
        </p:spPr>
      </p:pic>
      <p:pic>
        <p:nvPicPr>
          <p:cNvPr id="5" name="Picture 4" descr="http://www.nhc.noaa.gov/gifs/1992andrew4.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208503" y="1868924"/>
            <a:ext cx="2743200" cy="188888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8468327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8975" y="1900417"/>
            <a:ext cx="7772400" cy="446276"/>
          </a:xfrm>
          <a:prstGeom prst="rect">
            <a:avLst/>
          </a:prstGeom>
          <a:noFill/>
        </p:spPr>
        <p:txBody>
          <a:bodyPr wrap="square" rtlCol="0">
            <a:spAutoFit/>
          </a:bodyPr>
          <a:lstStyle/>
          <a:p>
            <a:r>
              <a:rPr lang="en-US" sz="2300" b="1" dirty="0"/>
              <a:t>List each name and </a:t>
            </a:r>
            <a:r>
              <a:rPr lang="en-US" sz="2300" b="1" dirty="0" smtClean="0"/>
              <a:t>number </a:t>
            </a:r>
            <a:r>
              <a:rPr lang="en-US" sz="2300" b="1" dirty="0"/>
              <a:t>beside anatomy of </a:t>
            </a:r>
            <a:r>
              <a:rPr lang="en-US" sz="2300" b="1" dirty="0" smtClean="0"/>
              <a:t>hurricane</a:t>
            </a:r>
            <a:endParaRPr lang="en-US" sz="2300" dirty="0"/>
          </a:p>
        </p:txBody>
      </p:sp>
      <p:pic>
        <p:nvPicPr>
          <p:cNvPr id="7" name="Picture 6" descr="http://alt.coxnewsweb.com/palmbeachpost/images/storm/anatomy.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1658" y="2621787"/>
            <a:ext cx="4572000" cy="3739243"/>
          </a:xfrm>
          <a:prstGeom prst="rect">
            <a:avLst/>
          </a:prstGeom>
          <a:noFill/>
          <a:ln>
            <a:noFill/>
          </a:ln>
        </p:spPr>
      </p:pic>
      <p:sp>
        <p:nvSpPr>
          <p:cNvPr id="4" name="Title 3"/>
          <p:cNvSpPr>
            <a:spLocks noGrp="1"/>
          </p:cNvSpPr>
          <p:nvPr>
            <p:ph type="title"/>
          </p:nvPr>
        </p:nvSpPr>
        <p:spPr/>
        <p:txBody>
          <a:bodyPr/>
          <a:lstStyle/>
          <a:p>
            <a:r>
              <a:rPr lang="en-US"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Anatomy of a Hurricane</a:t>
            </a:r>
            <a:endParaRPr lang="en-US"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8" name="TextBox 7"/>
          <p:cNvSpPr txBox="1"/>
          <p:nvPr/>
        </p:nvSpPr>
        <p:spPr>
          <a:xfrm>
            <a:off x="5656946" y="3098719"/>
            <a:ext cx="2898884" cy="2785378"/>
          </a:xfrm>
          <a:prstGeom prst="rect">
            <a:avLst/>
          </a:prstGeom>
          <a:noFill/>
        </p:spPr>
        <p:txBody>
          <a:bodyPr wrap="square" rtlCol="0">
            <a:spAutoFit/>
          </a:bodyPr>
          <a:lstStyle/>
          <a:p>
            <a:pPr marL="342900" indent="-342900">
              <a:spcAft>
                <a:spcPts val="1800"/>
              </a:spcAft>
              <a:buFont typeface="Arial"/>
              <a:buChar char="•"/>
            </a:pPr>
            <a:r>
              <a:rPr lang="en-US" sz="2300" b="1" dirty="0" smtClean="0"/>
              <a:t>EXHAUST</a:t>
            </a:r>
          </a:p>
          <a:p>
            <a:pPr marL="342900" indent="-342900">
              <a:spcAft>
                <a:spcPts val="1800"/>
              </a:spcAft>
              <a:buFont typeface="Arial"/>
              <a:buChar char="•"/>
            </a:pPr>
            <a:r>
              <a:rPr lang="en-US" sz="2300" b="1" dirty="0" smtClean="0"/>
              <a:t>STORM CLOUDS</a:t>
            </a:r>
          </a:p>
          <a:p>
            <a:pPr marL="342900" indent="-342900">
              <a:spcAft>
                <a:spcPts val="1800"/>
              </a:spcAft>
              <a:buFont typeface="Arial"/>
              <a:buChar char="•"/>
            </a:pPr>
            <a:r>
              <a:rPr lang="en-US" sz="2300" b="1" dirty="0" smtClean="0"/>
              <a:t>EYE</a:t>
            </a:r>
          </a:p>
          <a:p>
            <a:pPr marL="342900" indent="-342900">
              <a:spcAft>
                <a:spcPts val="1800"/>
              </a:spcAft>
              <a:buFont typeface="Arial"/>
              <a:buChar char="•"/>
            </a:pPr>
            <a:r>
              <a:rPr lang="en-US" sz="2300" b="1" dirty="0" smtClean="0"/>
              <a:t>EYE WALL</a:t>
            </a:r>
          </a:p>
          <a:p>
            <a:pPr marL="342900" indent="-342900">
              <a:spcAft>
                <a:spcPts val="1800"/>
              </a:spcAft>
              <a:buFont typeface="Arial"/>
              <a:buChar char="•"/>
            </a:pPr>
            <a:r>
              <a:rPr lang="en-US" sz="2300" b="1" dirty="0" smtClean="0"/>
              <a:t>SPIRALING WINDS</a:t>
            </a:r>
            <a:endParaRPr lang="en-US" sz="2300" b="1" dirty="0"/>
          </a:p>
        </p:txBody>
      </p:sp>
    </p:spTree>
    <p:extLst>
      <p:ext uri="{BB962C8B-B14F-4D97-AF65-F5344CB8AC3E}">
        <p14:creationId xmlns:p14="http://schemas.microsoft.com/office/powerpoint/2010/main" val="142044115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What is the difference </a:t>
            </a:r>
            <a:r>
              <a:rPr lang="en-US"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between</a:t>
            </a:r>
            <a:br>
              <a:rPr lang="en-US"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r>
              <a:rPr lang="en-US"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La </a:t>
            </a:r>
            <a:r>
              <a:rPr lang="en-US"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Niña and El Niño?</a:t>
            </a:r>
          </a:p>
        </p:txBody>
      </p:sp>
      <p:pic>
        <p:nvPicPr>
          <p:cNvPr id="4" name="Picture 3" descr="la_e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33205" y="2348483"/>
            <a:ext cx="3657600" cy="3820160"/>
          </a:xfrm>
          <a:prstGeom prst="rect">
            <a:avLst/>
          </a:prstGeom>
        </p:spPr>
      </p:pic>
      <p:sp>
        <p:nvSpPr>
          <p:cNvPr id="2" name="TextBox 1"/>
          <p:cNvSpPr txBox="1"/>
          <p:nvPr/>
        </p:nvSpPr>
        <p:spPr>
          <a:xfrm>
            <a:off x="244996" y="1904073"/>
            <a:ext cx="4803227" cy="4770536"/>
          </a:xfrm>
          <a:prstGeom prst="rect">
            <a:avLst/>
          </a:prstGeom>
          <a:noFill/>
        </p:spPr>
        <p:txBody>
          <a:bodyPr wrap="square" rtlCol="0">
            <a:spAutoFit/>
          </a:bodyPr>
          <a:lstStyle/>
          <a:p>
            <a:r>
              <a:rPr lang="en-US" sz="1900" dirty="0" smtClean="0"/>
              <a:t>El </a:t>
            </a:r>
            <a:r>
              <a:rPr lang="en-US" sz="1900" dirty="0"/>
              <a:t>Niño and La Niña are extreme phases of a naturally occurring climate cycle referred to as El Niño/Southern Oscillation (ENSO). Both terms refer to large-scale changes in sea-surface temperature across the eastern tropical Pacific. Usually, sea-surface readings off South America's west coast range from the 60s to 70s F, while they exceed 80 degrees F in the "warm pool" located in the central and western Pacific. This warm pool expands to cover the tropics during El Niño, but during La Niña, the easterly trade winds strengthen and cold upwelling along the equator and the West coast of South America intensifies. Sea-surface temperatures along the equator can fall as much as 7 degrees F below normal.</a:t>
            </a:r>
          </a:p>
        </p:txBody>
      </p:sp>
    </p:spTree>
    <p:extLst>
      <p:ext uri="{BB962C8B-B14F-4D97-AF65-F5344CB8AC3E}">
        <p14:creationId xmlns:p14="http://schemas.microsoft.com/office/powerpoint/2010/main" val="308331770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0155" y="2030618"/>
            <a:ext cx="5072926" cy="4433198"/>
          </a:xfrm>
          <a:prstGeom prst="rect">
            <a:avLst/>
          </a:prstGeom>
          <a:noFill/>
        </p:spPr>
        <p:txBody>
          <a:bodyPr wrap="square" rtlCol="0">
            <a:spAutoFit/>
          </a:bodyPr>
          <a:lstStyle/>
          <a:p>
            <a:pPr lvl="0"/>
            <a:r>
              <a:rPr lang="en-US" sz="2300" dirty="0" smtClean="0"/>
              <a:t>El </a:t>
            </a:r>
            <a:r>
              <a:rPr lang="en-US" sz="2300" dirty="0"/>
              <a:t>Niño and La Niña result from interaction between the surface of the ocean and the atmosphere in the tropical Pacific. Changes in the ocean impact the atmosphere and climate patterns around the globe. In turn, changes in the atmosphere impact the ocean temperatures and currents. The system oscillates between warm (El Niño) to neutral (or cold La Niña) conditions with an on average every 3-4 years.</a:t>
            </a:r>
          </a:p>
        </p:txBody>
      </p:sp>
      <p:sp>
        <p:nvSpPr>
          <p:cNvPr id="3" name="Title 2"/>
          <p:cNvSpPr>
            <a:spLocks noGrp="1"/>
          </p:cNvSpPr>
          <p:nvPr>
            <p:ph type="title"/>
          </p:nvPr>
        </p:nvSpPr>
        <p:spPr/>
        <p:txBody>
          <a:bodyPr>
            <a:normAutofit fontScale="90000"/>
          </a:bodyPr>
          <a:lstStyle/>
          <a:p>
            <a:r>
              <a:rPr lang="en-US"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Why do El Niño and La Niña occur?</a:t>
            </a:r>
          </a:p>
        </p:txBody>
      </p:sp>
      <p:pic>
        <p:nvPicPr>
          <p:cNvPr id="4" name="Picture 3" descr="el-nino-la-nina.jpg"/>
          <p:cNvPicPr>
            <a:picLocks noChangeAspect="1"/>
          </p:cNvPicPr>
          <p:nvPr/>
        </p:nvPicPr>
        <p:blipFill rotWithShape="1">
          <a:blip r:embed="rId3">
            <a:extLst>
              <a:ext uri="{28A0092B-C50C-407E-A947-70E740481C1C}">
                <a14:useLocalDpi xmlns:a14="http://schemas.microsoft.com/office/drawing/2010/main" val="0"/>
              </a:ext>
            </a:extLst>
          </a:blip>
          <a:srcRect l="4352" t="5918" r="6504" b="4492"/>
          <a:stretch/>
        </p:blipFill>
        <p:spPr>
          <a:xfrm>
            <a:off x="5363081" y="2189817"/>
            <a:ext cx="3537479" cy="4114800"/>
          </a:xfrm>
          <a:prstGeom prst="rect">
            <a:avLst/>
          </a:prstGeom>
        </p:spPr>
      </p:pic>
    </p:spTree>
    <p:extLst>
      <p:ext uri="{BB962C8B-B14F-4D97-AF65-F5344CB8AC3E}">
        <p14:creationId xmlns:p14="http://schemas.microsoft.com/office/powerpoint/2010/main" val="174035702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7924" y="4707623"/>
            <a:ext cx="8837014" cy="1862048"/>
          </a:xfrm>
          <a:prstGeom prst="rect">
            <a:avLst/>
          </a:prstGeom>
          <a:noFill/>
        </p:spPr>
        <p:txBody>
          <a:bodyPr wrap="square" rtlCol="0">
            <a:spAutoFit/>
          </a:bodyPr>
          <a:lstStyle/>
          <a:p>
            <a:r>
              <a:rPr lang="en-US" sz="2300" dirty="0" smtClean="0"/>
              <a:t>Both </a:t>
            </a:r>
            <a:r>
              <a:rPr lang="en-US" sz="2300" dirty="0"/>
              <a:t>El Niño and La Niña impact global and U.S. climate patterns. In many locations, especially in the tropics, La Niña (or cold episodes) produces the opposite climate variations from El Niño. For instance, parts of Australia and Indonesia are prone to drought during El Niño, but are typically wetter than normal during La Niña.</a:t>
            </a:r>
          </a:p>
        </p:txBody>
      </p:sp>
      <p:sp>
        <p:nvSpPr>
          <p:cNvPr id="3" name="Title 2"/>
          <p:cNvSpPr>
            <a:spLocks noGrp="1"/>
          </p:cNvSpPr>
          <p:nvPr>
            <p:ph type="title"/>
          </p:nvPr>
        </p:nvSpPr>
        <p:spPr/>
        <p:txBody>
          <a:bodyPr>
            <a:normAutofit fontScale="90000"/>
          </a:bodyPr>
          <a:lstStyle/>
          <a:p>
            <a:r>
              <a:rPr lang="en-US"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What are the global impacts</a:t>
            </a:r>
            <a:br>
              <a:rPr lang="en-US"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r>
              <a:rPr lang="en-US"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of La Niña?</a:t>
            </a:r>
            <a:endParaRPr lang="en-US"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4" name="Picture 3" descr="139_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9340" y="2008625"/>
            <a:ext cx="3657600" cy="2531059"/>
          </a:xfrm>
          <a:prstGeom prst="rect">
            <a:avLst/>
          </a:prstGeom>
          <a:ln>
            <a:noFill/>
          </a:ln>
          <a:effectLst>
            <a:outerShdw blurRad="292100" dist="139700" dir="2700000" algn="tl" rotWithShape="0">
              <a:srgbClr val="333333">
                <a:alpha val="65000"/>
              </a:srgbClr>
            </a:outerShdw>
          </a:effectLst>
        </p:spPr>
      </p:pic>
      <p:pic>
        <p:nvPicPr>
          <p:cNvPr id="6" name="Picture 5" descr="ross river flood.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3359" y="2416904"/>
            <a:ext cx="2286000" cy="1714500"/>
          </a:xfrm>
          <a:prstGeom prst="rect">
            <a:avLst/>
          </a:prstGeom>
          <a:ln>
            <a:noFill/>
          </a:ln>
          <a:effectLst>
            <a:outerShdw blurRad="292100" dist="139700" dir="2700000" algn="tl" rotWithShape="0">
              <a:srgbClr val="333333">
                <a:alpha val="65000"/>
              </a:srgbClr>
            </a:outerShdw>
          </a:effectLst>
        </p:spPr>
      </p:pic>
      <p:pic>
        <p:nvPicPr>
          <p:cNvPr id="5" name="Picture 4" descr="Drought.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26920" y="2512154"/>
            <a:ext cx="2286000" cy="1524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6950006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8173" y="2194301"/>
            <a:ext cx="4873515" cy="2569935"/>
          </a:xfrm>
          <a:prstGeom prst="rect">
            <a:avLst/>
          </a:prstGeom>
          <a:noFill/>
        </p:spPr>
        <p:txBody>
          <a:bodyPr wrap="square" rtlCol="0">
            <a:spAutoFit/>
          </a:bodyPr>
          <a:lstStyle/>
          <a:p>
            <a:r>
              <a:rPr lang="en-US" sz="2300" dirty="0" smtClean="0"/>
              <a:t>La </a:t>
            </a:r>
            <a:r>
              <a:rPr lang="en-US" sz="2300" dirty="0"/>
              <a:t>Niña often features drier than normal conditions in the Southwest in late summer through the subsequent winter. Drier than normal conditions also typically occur in the Central Plains in the fall and in the Southeast in the winter. In contrast, the </a:t>
            </a:r>
            <a:r>
              <a:rPr lang="en-US" sz="2300" dirty="0" smtClean="0"/>
              <a:t>Pacific</a:t>
            </a:r>
            <a:endParaRPr lang="en-US" sz="2300" dirty="0"/>
          </a:p>
        </p:txBody>
      </p:sp>
      <p:sp>
        <p:nvSpPr>
          <p:cNvPr id="3" name="Title 2"/>
          <p:cNvSpPr>
            <a:spLocks noGrp="1"/>
          </p:cNvSpPr>
          <p:nvPr>
            <p:ph type="title"/>
          </p:nvPr>
        </p:nvSpPr>
        <p:spPr/>
        <p:txBody>
          <a:bodyPr>
            <a:normAutofit fontScale="90000"/>
          </a:bodyPr>
          <a:lstStyle/>
          <a:p>
            <a:r>
              <a:rPr lang="en-US"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What are the U.S. impacts of La Niña?</a:t>
            </a:r>
            <a:endParaRPr lang="en-US"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4" name="Picture 3" descr="208053main_lanina_HI.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3047" y="1994877"/>
            <a:ext cx="3657600" cy="2475441"/>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248173" y="4764236"/>
            <a:ext cx="8675444" cy="1508105"/>
          </a:xfrm>
          <a:prstGeom prst="rect">
            <a:avLst/>
          </a:prstGeom>
          <a:noFill/>
        </p:spPr>
        <p:txBody>
          <a:bodyPr wrap="square" rtlCol="0">
            <a:spAutoFit/>
          </a:bodyPr>
          <a:lstStyle/>
          <a:p>
            <a:r>
              <a:rPr lang="en-US" sz="2300" dirty="0" smtClean="0"/>
              <a:t>Northwest is more likely to be wetter than normal in the late fall and early winter with the presence of a well-established La Niña. Additionally, on average La Niña winters are warmer than normal in the Southeast and colder than normal in the Northwest.</a:t>
            </a:r>
          </a:p>
        </p:txBody>
      </p:sp>
    </p:spTree>
    <p:extLst>
      <p:ext uri="{BB962C8B-B14F-4D97-AF65-F5344CB8AC3E}">
        <p14:creationId xmlns:p14="http://schemas.microsoft.com/office/powerpoint/2010/main" val="275592390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8975" y="2393740"/>
            <a:ext cx="7772400" cy="2923878"/>
          </a:xfrm>
          <a:prstGeom prst="rect">
            <a:avLst/>
          </a:prstGeom>
          <a:noFill/>
        </p:spPr>
        <p:txBody>
          <a:bodyPr wrap="square" rtlCol="0">
            <a:spAutoFit/>
          </a:bodyPr>
          <a:lstStyle/>
          <a:p>
            <a:r>
              <a:rPr lang="en-US" sz="2300" dirty="0" smtClean="0"/>
              <a:t>El </a:t>
            </a:r>
            <a:r>
              <a:rPr lang="en-US" sz="2300" dirty="0"/>
              <a:t>Niño and La Niña occur on average every 3 to 5 years. However, in the historical record the interval between events has varied from 2 to 7 years. According to the National Centers for Environmental Prediction, this century's previous La </a:t>
            </a:r>
            <a:r>
              <a:rPr lang="en-US" sz="2300" dirty="0" err="1"/>
              <a:t>Niñas</a:t>
            </a:r>
            <a:r>
              <a:rPr lang="en-US" sz="2300" dirty="0"/>
              <a:t> began in 1903, 1906, 1909, 1916, 1924, 1928, 1938, 1950, 1954, 1964, 1970, 1973, 1975, 1988, and 1995. These events typically continued into the following spring. Since 1975, La </a:t>
            </a:r>
            <a:r>
              <a:rPr lang="en-US" sz="2300" dirty="0" err="1"/>
              <a:t>Niñas</a:t>
            </a:r>
            <a:r>
              <a:rPr lang="en-US" sz="2300" dirty="0"/>
              <a:t> have been only half as frequent as El </a:t>
            </a:r>
            <a:r>
              <a:rPr lang="en-US" sz="2300" dirty="0" err="1"/>
              <a:t>Niños</a:t>
            </a:r>
            <a:endParaRPr lang="en-US" sz="2300" dirty="0"/>
          </a:p>
        </p:txBody>
      </p:sp>
      <p:sp>
        <p:nvSpPr>
          <p:cNvPr id="3" name="Title 2"/>
          <p:cNvSpPr>
            <a:spLocks noGrp="1"/>
          </p:cNvSpPr>
          <p:nvPr>
            <p:ph type="title"/>
          </p:nvPr>
        </p:nvSpPr>
        <p:spPr/>
        <p:txBody>
          <a:bodyPr/>
          <a:lstStyle/>
          <a:p>
            <a:r>
              <a:rPr lang="en-US"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How often does La Niña occur?</a:t>
            </a:r>
            <a:endParaRPr lang="en-US"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643356374"/>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8975" y="5710558"/>
            <a:ext cx="7772400" cy="800219"/>
          </a:xfrm>
          <a:prstGeom prst="rect">
            <a:avLst/>
          </a:prstGeom>
          <a:noFill/>
        </p:spPr>
        <p:txBody>
          <a:bodyPr wrap="square" rtlCol="0">
            <a:spAutoFit/>
          </a:bodyPr>
          <a:lstStyle/>
          <a:p>
            <a:r>
              <a:rPr lang="en-US" sz="2300" dirty="0" smtClean="0"/>
              <a:t>La </a:t>
            </a:r>
            <a:r>
              <a:rPr lang="en-US" sz="2300" dirty="0"/>
              <a:t>Niña conditions typically last approximately 9-12 months. Some episodes may persist for as long as two years</a:t>
            </a:r>
            <a:r>
              <a:rPr lang="en-US" sz="2300" dirty="0" smtClean="0"/>
              <a:t>.</a:t>
            </a:r>
          </a:p>
        </p:txBody>
      </p:sp>
      <p:sp>
        <p:nvSpPr>
          <p:cNvPr id="3" name="Title 2"/>
          <p:cNvSpPr>
            <a:spLocks noGrp="1"/>
          </p:cNvSpPr>
          <p:nvPr>
            <p:ph type="title"/>
          </p:nvPr>
        </p:nvSpPr>
        <p:spPr/>
        <p:txBody>
          <a:bodyPr/>
          <a:lstStyle/>
          <a:p>
            <a:r>
              <a:rPr lang="en-US"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How long does a La Niña last?</a:t>
            </a:r>
            <a:endParaRPr lang="en-US"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4" name="Picture 3" descr="600029-frankston-beach-storm.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6602" y="1871129"/>
            <a:ext cx="6495738" cy="3657600"/>
          </a:xfrm>
          <a:prstGeom prst="rect">
            <a:avLst/>
          </a:prstGeom>
        </p:spPr>
      </p:pic>
    </p:spTree>
    <p:extLst>
      <p:ext uri="{BB962C8B-B14F-4D97-AF65-F5344CB8AC3E}">
        <p14:creationId xmlns:p14="http://schemas.microsoft.com/office/powerpoint/2010/main" val="1919256567"/>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16735" y="2303645"/>
            <a:ext cx="3872753" cy="3631764"/>
          </a:xfrm>
          <a:prstGeom prst="rect">
            <a:avLst/>
          </a:prstGeom>
          <a:noFill/>
        </p:spPr>
        <p:txBody>
          <a:bodyPr wrap="square" rtlCol="0">
            <a:spAutoFit/>
          </a:bodyPr>
          <a:lstStyle/>
          <a:p>
            <a:r>
              <a:rPr lang="en-US" sz="2300" dirty="0" smtClean="0"/>
              <a:t>During </a:t>
            </a:r>
            <a:r>
              <a:rPr lang="en-US" sz="2300" dirty="0"/>
              <a:t>an El </a:t>
            </a:r>
            <a:r>
              <a:rPr lang="en-US" sz="2300" dirty="0" smtClean="0"/>
              <a:t>Niño </a:t>
            </a:r>
            <a:r>
              <a:rPr lang="en-US" sz="2300" dirty="0"/>
              <a:t>- when the central Pacific is warming - there are fewer Atlantic storms. El </a:t>
            </a:r>
            <a:r>
              <a:rPr lang="en-US" sz="2300" dirty="0" err="1" smtClean="0"/>
              <a:t>Niños</a:t>
            </a:r>
            <a:r>
              <a:rPr lang="en-US" sz="2300" dirty="0" smtClean="0"/>
              <a:t> </a:t>
            </a:r>
            <a:r>
              <a:rPr lang="en-US" sz="2300" dirty="0"/>
              <a:t>shift where storms form, but not the number, for the northwest Pacific and the southwest Pacific. The central Pacific gets more storms during El </a:t>
            </a:r>
            <a:r>
              <a:rPr lang="en-US" sz="2300" dirty="0" smtClean="0"/>
              <a:t>Niño </a:t>
            </a:r>
            <a:r>
              <a:rPr lang="en-US" sz="2300" dirty="0"/>
              <a:t>and the year after.</a:t>
            </a:r>
          </a:p>
        </p:txBody>
      </p:sp>
      <p:sp>
        <p:nvSpPr>
          <p:cNvPr id="3" name="Title 2"/>
          <p:cNvSpPr>
            <a:spLocks noGrp="1"/>
          </p:cNvSpPr>
          <p:nvPr>
            <p:ph type="title"/>
          </p:nvPr>
        </p:nvSpPr>
        <p:spPr/>
        <p:txBody>
          <a:bodyPr>
            <a:normAutofit/>
          </a:bodyPr>
          <a:lstStyle/>
          <a:p>
            <a:r>
              <a:rPr lang="en-US"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How Does El Niño Affect Storms? </a:t>
            </a:r>
            <a:endParaRPr lang="en-US"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4" name="Picture 3" descr="el_nin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303" y="2523899"/>
            <a:ext cx="4572000" cy="3191256"/>
          </a:xfrm>
          <a:prstGeom prst="rect">
            <a:avLst/>
          </a:prstGeom>
        </p:spPr>
      </p:pic>
    </p:spTree>
    <p:extLst>
      <p:ext uri="{BB962C8B-B14F-4D97-AF65-F5344CB8AC3E}">
        <p14:creationId xmlns:p14="http://schemas.microsoft.com/office/powerpoint/2010/main" val="161055343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105</TotalTime>
  <Words>1598</Words>
  <Application>Microsoft Macintosh PowerPoint</Application>
  <PresentationFormat>On-screen Show (4:3)</PresentationFormat>
  <Paragraphs>83</Paragraphs>
  <Slides>20</Slides>
  <Notes>13</Notes>
  <HiddenSlides>0</HiddenSlides>
  <MMClips>3</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HURRICANES</vt:lpstr>
      <vt:lpstr>HURRICANES</vt:lpstr>
      <vt:lpstr>CYCLONES</vt:lpstr>
      <vt:lpstr>TYPHOONS</vt:lpstr>
      <vt:lpstr>Hurricane?  Cyclone?  Typhoon?</vt:lpstr>
      <vt:lpstr>Storm Strength</vt:lpstr>
      <vt:lpstr>Rotation of a Hurricane</vt:lpstr>
      <vt:lpstr>Hurricane Season</vt:lpstr>
      <vt:lpstr>Hurricanes</vt:lpstr>
      <vt:lpstr>Hurricane Andrew</vt:lpstr>
      <vt:lpstr>Hurricane Andrew</vt:lpstr>
      <vt:lpstr>Damage from Hurricane Andrew</vt:lpstr>
      <vt:lpstr>Anatomy of a Hurricane</vt:lpstr>
      <vt:lpstr>What is the difference between La Niña and El Niño?</vt:lpstr>
      <vt:lpstr>Why do El Niño and La Niña occur?</vt:lpstr>
      <vt:lpstr>What are the global impacts of La Niña?</vt:lpstr>
      <vt:lpstr>What are the U.S. impacts of La Niña?</vt:lpstr>
      <vt:lpstr>How often does La Niña occur?</vt:lpstr>
      <vt:lpstr>How long does a La Niña last?</vt:lpstr>
      <vt:lpstr>How Does El Niño Affect Storms?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Angelica Kruizinga</dc:creator>
  <cp:lastModifiedBy>Angelica Kruizinga</cp:lastModifiedBy>
  <cp:revision>17</cp:revision>
  <dcterms:created xsi:type="dcterms:W3CDTF">2015-07-13T15:31:57Z</dcterms:created>
  <dcterms:modified xsi:type="dcterms:W3CDTF">2015-07-13T17:20:51Z</dcterms:modified>
</cp:coreProperties>
</file>