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
  </p:notesMasterIdLst>
  <p:sldIdLst>
    <p:sldId id="256" r:id="rId2"/>
    <p:sldId id="257" r:id="rId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520"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4" Type="http://schemas.openxmlformats.org/officeDocument/2006/relationships/notesMaster" Target="notesMasters/notesMaster1.xml"/><Relationship Id="rId5" Type="http://schemas.openxmlformats.org/officeDocument/2006/relationships/printerSettings" Target="printerSettings/printerSettings1.bin"/><Relationship Id="rId6" Type="http://schemas.openxmlformats.org/officeDocument/2006/relationships/presProps" Target="presProps.xml"/><Relationship Id="rId7" Type="http://schemas.openxmlformats.org/officeDocument/2006/relationships/viewProps" Target="viewProps.xml"/><Relationship Id="rId8" Type="http://schemas.openxmlformats.org/officeDocument/2006/relationships/theme" Target="theme/theme1.xml"/><Relationship Id="rId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E6B1E94-D260-6944-9415-7FF7D288366B}" type="datetimeFigureOut">
              <a:rPr lang="en-US" smtClean="0"/>
              <a:t>11/8/12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549CB68-880B-D448-A583-9B54F93EBC47}" type="slidenum">
              <a:rPr lang="en-US" smtClean="0"/>
              <a:t>‹#›</a:t>
            </a:fld>
            <a:endParaRPr lang="en-US"/>
          </a:p>
        </p:txBody>
      </p:sp>
    </p:spTree>
    <p:extLst>
      <p:ext uri="{BB962C8B-B14F-4D97-AF65-F5344CB8AC3E}">
        <p14:creationId xmlns:p14="http://schemas.microsoft.com/office/powerpoint/2010/main" val="129309380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higher resolution loop of the annual water variability shown in the upper right of the </a:t>
            </a:r>
            <a:r>
              <a:rPr lang="en-US" smtClean="0"/>
              <a:t>next slide.</a:t>
            </a:r>
            <a:endParaRPr lang="en-US"/>
          </a:p>
        </p:txBody>
      </p:sp>
      <p:sp>
        <p:nvSpPr>
          <p:cNvPr id="4" name="Slide Number Placeholder 3"/>
          <p:cNvSpPr>
            <a:spLocks noGrp="1"/>
          </p:cNvSpPr>
          <p:nvPr>
            <p:ph type="sldNum" sz="quarter" idx="10"/>
          </p:nvPr>
        </p:nvSpPr>
        <p:spPr/>
        <p:txBody>
          <a:bodyPr/>
          <a:lstStyle/>
          <a:p>
            <a:fld id="{A549CB68-880B-D448-A583-9B54F93EBC47}" type="slidenum">
              <a:rPr lang="en-US" smtClean="0"/>
              <a:t>1</a:t>
            </a:fld>
            <a:endParaRPr lang="en-US"/>
          </a:p>
        </p:txBody>
      </p:sp>
    </p:spTree>
    <p:extLst>
      <p:ext uri="{BB962C8B-B14F-4D97-AF65-F5344CB8AC3E}">
        <p14:creationId xmlns:p14="http://schemas.microsoft.com/office/powerpoint/2010/main" val="1227703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24544" indent="-3746743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114" eaLnBrk="0" fontAlgn="base" hangingPunct="0">
              <a:spcBef>
                <a:spcPct val="0"/>
              </a:spcBef>
              <a:spcAft>
                <a:spcPct val="0"/>
              </a:spcAft>
              <a:defRPr sz="2400">
                <a:solidFill>
                  <a:schemeClr val="tx1"/>
                </a:solidFill>
                <a:latin typeface="Arial" charset="0"/>
                <a:ea typeface="ＭＳ Ｐゴシック" charset="0"/>
              </a:defRPr>
            </a:lvl6pPr>
            <a:lvl7pPr marL="914228" eaLnBrk="0" fontAlgn="base" hangingPunct="0">
              <a:spcBef>
                <a:spcPct val="0"/>
              </a:spcBef>
              <a:spcAft>
                <a:spcPct val="0"/>
              </a:spcAft>
              <a:defRPr sz="2400">
                <a:solidFill>
                  <a:schemeClr val="tx1"/>
                </a:solidFill>
                <a:latin typeface="Arial" charset="0"/>
                <a:ea typeface="ＭＳ Ｐゴシック" charset="0"/>
              </a:defRPr>
            </a:lvl7pPr>
            <a:lvl8pPr marL="1371340" eaLnBrk="0" fontAlgn="base" hangingPunct="0">
              <a:spcBef>
                <a:spcPct val="0"/>
              </a:spcBef>
              <a:spcAft>
                <a:spcPct val="0"/>
              </a:spcAft>
              <a:defRPr sz="2400">
                <a:solidFill>
                  <a:schemeClr val="tx1"/>
                </a:solidFill>
                <a:latin typeface="Arial" charset="0"/>
                <a:ea typeface="ＭＳ Ｐゴシック" charset="0"/>
              </a:defRPr>
            </a:lvl8pPr>
            <a:lvl9pPr marL="1828453" eaLnBrk="0" fontAlgn="base" hangingPunct="0">
              <a:spcBef>
                <a:spcPct val="0"/>
              </a:spcBef>
              <a:spcAft>
                <a:spcPct val="0"/>
              </a:spcAft>
              <a:defRPr sz="2400">
                <a:solidFill>
                  <a:schemeClr val="tx1"/>
                </a:solidFill>
                <a:latin typeface="Arial" charset="0"/>
                <a:ea typeface="ＭＳ Ｐゴシック" charset="0"/>
              </a:defRPr>
            </a:lvl9pPr>
          </a:lstStyle>
          <a:p>
            <a:fld id="{F63D7D6E-F54B-6445-9B4F-BFE9DE19D05D}" type="slidenum">
              <a:rPr lang="en-US" sz="1200">
                <a:solidFill>
                  <a:prstClr val="black"/>
                </a:solidFill>
              </a:rPr>
              <a:pPr/>
              <a:t>2</a:t>
            </a:fld>
            <a:endParaRPr lang="en-US" sz="1200">
              <a:solidFill>
                <a:prstClr val="black"/>
              </a:solidFill>
            </a:endParaRPr>
          </a:p>
        </p:txBody>
      </p:sp>
      <p:sp>
        <p:nvSpPr>
          <p:cNvPr id="27651" name="Rectangle 2"/>
          <p:cNvSpPr>
            <a:spLocks noGrp="1" noRot="1" noChangeAspect="1" noChangeArrowheads="1"/>
          </p:cNvSpPr>
          <p:nvPr>
            <p:ph type="sldImg"/>
          </p:nvPr>
        </p:nvSpPr>
        <p:spPr>
          <a:solidFill>
            <a:srgbClr val="FFFFFF"/>
          </a:solidFill>
          <a:ln/>
        </p:spPr>
      </p:sp>
      <p:sp>
        <p:nvSpPr>
          <p:cNvPr id="2765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Top Left    Grace satellite pair that orbit in formation to measure the global gravity change, which is related</a:t>
            </a:r>
            <a:r>
              <a:rPr lang="en-US" baseline="0" dirty="0" smtClean="0">
                <a:latin typeface="Arial" charset="0"/>
                <a:ea typeface="ＭＳ Ｐゴシック" charset="0"/>
                <a:cs typeface="ＭＳ Ｐゴシック" charset="0"/>
              </a:rPr>
              <a:t> to the global mass flux. The mass flux is mostly water at the seasonal time scales.</a:t>
            </a:r>
          </a:p>
          <a:p>
            <a:pPr eaLnBrk="1" hangingPunct="1"/>
            <a:endParaRPr lang="en-US" baseline="0"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Top Right   The global water variation, mapped at monthly intervals. The major river basins gain and loose water during each annual cycle. The red is water excess and the blue is water loss.</a:t>
            </a:r>
          </a:p>
          <a:p>
            <a:pPr eaLnBrk="1" hangingPunct="1"/>
            <a:endParaRPr lang="en-US" baseline="0"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The bottom represents the total water storage over Texas during the last decade. The drought in 2005 and 2006 and the drought in 2001 are shown by low values for the total water storage.</a:t>
            </a:r>
            <a:endParaRPr lang="en-US" dirty="0">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EEBB328-8B8C-4BB3-94AB-B66B538BA9C9}" type="datetimeFigureOut">
              <a:rPr lang="en-US" smtClean="0"/>
              <a:t>11/8/12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FDAF78-F996-4BCE-B7F0-D1A62B3B1A1A}"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EBB328-8B8C-4BB3-94AB-B66B538BA9C9}" type="datetimeFigureOut">
              <a:rPr lang="en-US" smtClean="0"/>
              <a:t>11/8/12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FDAF78-F996-4BCE-B7F0-D1A62B3B1A1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EBB328-8B8C-4BB3-94AB-B66B538BA9C9}" type="datetimeFigureOut">
              <a:rPr lang="en-US" smtClean="0"/>
              <a:t>11/8/12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FDAF78-F996-4BCE-B7F0-D1A62B3B1A1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EBB328-8B8C-4BB3-94AB-B66B538BA9C9}" type="datetimeFigureOut">
              <a:rPr lang="en-US" smtClean="0"/>
              <a:t>11/8/12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FDAF78-F996-4BCE-B7F0-D1A62B3B1A1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EBB328-8B8C-4BB3-94AB-B66B538BA9C9}" type="datetimeFigureOut">
              <a:rPr lang="en-US" smtClean="0"/>
              <a:t>11/8/12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FDAF78-F996-4BCE-B7F0-D1A62B3B1A1A}"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EEBB328-8B8C-4BB3-94AB-B66B538BA9C9}" type="datetimeFigureOut">
              <a:rPr lang="en-US" smtClean="0"/>
              <a:t>11/8/12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FDAF78-F996-4BCE-B7F0-D1A62B3B1A1A}"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EEBB328-8B8C-4BB3-94AB-B66B538BA9C9}" type="datetimeFigureOut">
              <a:rPr lang="en-US" smtClean="0"/>
              <a:t>11/8/12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FDAF78-F996-4BCE-B7F0-D1A62B3B1A1A}"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EBB328-8B8C-4BB3-94AB-B66B538BA9C9}" type="datetimeFigureOut">
              <a:rPr lang="en-US" smtClean="0"/>
              <a:t>11/8/12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FDAF78-F996-4BCE-B7F0-D1A62B3B1A1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EBB328-8B8C-4BB3-94AB-B66B538BA9C9}" type="datetimeFigureOut">
              <a:rPr lang="en-US" smtClean="0"/>
              <a:t>11/8/12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FDAF78-F996-4BCE-B7F0-D1A62B3B1A1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EBB328-8B8C-4BB3-94AB-B66B538BA9C9}" type="datetimeFigureOut">
              <a:rPr lang="en-US" smtClean="0"/>
              <a:t>11/8/12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FDAF78-F996-4BCE-B7F0-D1A62B3B1A1A}"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EBB328-8B8C-4BB3-94AB-B66B538BA9C9}" type="datetimeFigureOut">
              <a:rPr lang="en-US" smtClean="0"/>
              <a:t>11/8/12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FDAF78-F996-4BCE-B7F0-D1A62B3B1A1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EBB328-8B8C-4BB3-94AB-B66B538BA9C9}" type="datetimeFigureOut">
              <a:rPr lang="en-US" smtClean="0"/>
              <a:t>11/8/12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FDAF78-F996-4BCE-B7F0-D1A62B3B1A1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gif"/></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4" Type="http://schemas.openxmlformats.org/officeDocument/2006/relationships/image" Target="../media/image3.png"/><Relationship Id="rId5" Type="http://schemas.openxmlformats.org/officeDocument/2006/relationships/image" Target="../media/image4.jpe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save\Application Data\SSH\temp\GRANOM_LAND.gif"/>
          <p:cNvPicPr>
            <a:picLocks noChangeAspect="1" noChangeArrowheads="1" noCrop="1"/>
          </p:cNvPicPr>
          <p:nvPr/>
        </p:nvPicPr>
        <p:blipFill>
          <a:blip r:embed="rId3" cstate="print"/>
          <a:srcRect/>
          <a:stretch>
            <a:fillRect/>
          </a:stretch>
        </p:blipFill>
        <p:spPr bwMode="auto">
          <a:xfrm>
            <a:off x="0" y="46566"/>
            <a:ext cx="9144000" cy="6764867"/>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sr300lnd_RL04_500x260.gif"/>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276600" y="1106122"/>
            <a:ext cx="5446888" cy="2723445"/>
          </a:xfrm>
          <a:prstGeom prst="rect">
            <a:avLst/>
          </a:prstGeom>
        </p:spPr>
      </p:pic>
      <p:sp>
        <p:nvSpPr>
          <p:cNvPr id="4" name="TextBox 3"/>
          <p:cNvSpPr txBox="1"/>
          <p:nvPr/>
        </p:nvSpPr>
        <p:spPr>
          <a:xfrm>
            <a:off x="2509212" y="3687700"/>
            <a:ext cx="3754643" cy="358669"/>
          </a:xfrm>
          <a:prstGeom prst="rect">
            <a:avLst/>
          </a:prstGeom>
          <a:noFill/>
          <a:effectLst/>
        </p:spPr>
        <p:txBody>
          <a:bodyPr wrap="none" lIns="0" tIns="0" rIns="0" bIns="0" rtlCol="0" anchor="b">
            <a:noAutofit/>
          </a:bodyPr>
          <a:lstStyle/>
          <a:p>
            <a:pPr eaLnBrk="0" hangingPunct="0">
              <a:lnSpc>
                <a:spcPts val="1800"/>
              </a:lnSpc>
            </a:pPr>
            <a:r>
              <a:rPr lang="en-US" b="1" dirty="0" smtClean="0">
                <a:solidFill>
                  <a:prstClr val="black"/>
                </a:solidFill>
              </a:rPr>
              <a:t>Gravity Anomaly of Texas, 2003 – 2012</a:t>
            </a:r>
          </a:p>
        </p:txBody>
      </p:sp>
      <p:sp>
        <p:nvSpPr>
          <p:cNvPr id="10" name="TextBox 9"/>
          <p:cNvSpPr txBox="1"/>
          <p:nvPr/>
        </p:nvSpPr>
        <p:spPr>
          <a:xfrm>
            <a:off x="10384367" y="4702995"/>
            <a:ext cx="1540933" cy="524567"/>
          </a:xfrm>
          <a:prstGeom prst="rect">
            <a:avLst/>
          </a:prstGeom>
          <a:noFill/>
          <a:effectLst/>
        </p:spPr>
        <p:txBody>
          <a:bodyPr wrap="none" lIns="0" tIns="0" rIns="0" bIns="0" rtlCol="0">
            <a:noAutofit/>
          </a:bodyPr>
          <a:lstStyle/>
          <a:p>
            <a:pPr algn="ctr" eaLnBrk="0" hangingPunct="0">
              <a:lnSpc>
                <a:spcPts val="1800"/>
              </a:lnSpc>
            </a:pPr>
            <a:r>
              <a:rPr lang="en-US" b="1" dirty="0" smtClean="0">
                <a:solidFill>
                  <a:prstClr val="black"/>
                </a:solidFill>
              </a:rPr>
              <a:t>Normal</a:t>
            </a:r>
          </a:p>
        </p:txBody>
      </p:sp>
      <p:cxnSp>
        <p:nvCxnSpPr>
          <p:cNvPr id="13" name="Straight Arrow Connector 12"/>
          <p:cNvCxnSpPr/>
          <p:nvPr/>
        </p:nvCxnSpPr>
        <p:spPr bwMode="auto">
          <a:xfrm flipV="1">
            <a:off x="6629400" y="5829545"/>
            <a:ext cx="543723" cy="432348"/>
          </a:xfrm>
          <a:prstGeom prst="straightConnector1">
            <a:avLst/>
          </a:prstGeom>
          <a:noFill/>
          <a:ln w="19050" cap="flat" cmpd="sng" algn="ctr">
            <a:solidFill>
              <a:schemeClr val="tx2"/>
            </a:solidFill>
            <a:prstDash val="solid"/>
            <a:round/>
            <a:headEnd type="none" w="med" len="med"/>
            <a:tailEnd type="arrow"/>
          </a:ln>
          <a:effectLst/>
        </p:spPr>
      </p:cxn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549480"/>
            <a:ext cx="2391300" cy="2108120"/>
          </a:xfrm>
          <a:prstGeom prst="rect">
            <a:avLst/>
          </a:prstGeom>
          <a:noFill/>
          <a:ln w="38100" cmpd="sng">
            <a:noFill/>
            <a:miter lim="800000"/>
            <a:headEnd/>
            <a:tailEnd/>
          </a:ln>
          <a:effectLst/>
          <a:extLst>
            <a:ext uri="{909E8E84-426E-40dd-AFC4-6F175D3DCCD1}">
              <a14:hiddenFill xmlns:a14="http://schemas.microsoft.com/office/drawing/2010/main">
                <a:solidFill>
                  <a:schemeClr val="accent1"/>
                </a:solidFill>
              </a14:hiddenFill>
            </a:ext>
          </a:extLst>
        </p:spPr>
      </p:pic>
      <p:sp>
        <p:nvSpPr>
          <p:cNvPr id="19" name="TextBox 18"/>
          <p:cNvSpPr txBox="1"/>
          <p:nvPr/>
        </p:nvSpPr>
        <p:spPr>
          <a:xfrm>
            <a:off x="1031145" y="6378601"/>
            <a:ext cx="5771821" cy="369332"/>
          </a:xfrm>
          <a:prstGeom prst="rect">
            <a:avLst/>
          </a:prstGeom>
          <a:noFill/>
        </p:spPr>
        <p:txBody>
          <a:bodyPr wrap="square" rtlCol="0">
            <a:spAutoFit/>
          </a:bodyPr>
          <a:lstStyle/>
          <a:p>
            <a:r>
              <a:rPr lang="en-US" dirty="0" smtClean="0">
                <a:solidFill>
                  <a:prstClr val="black"/>
                </a:solidFill>
              </a:rPr>
              <a:t>In 2011, we lost 75 Km</a:t>
            </a:r>
            <a:r>
              <a:rPr lang="en-US" baseline="30000" dirty="0" smtClean="0">
                <a:solidFill>
                  <a:prstClr val="black"/>
                </a:solidFill>
              </a:rPr>
              <a:t>3</a:t>
            </a:r>
            <a:r>
              <a:rPr lang="en-US" dirty="0" smtClean="0">
                <a:solidFill>
                  <a:prstClr val="black"/>
                </a:solidFill>
              </a:rPr>
              <a:t> of water or 53  Lake Travis’s</a:t>
            </a:r>
            <a:endParaRPr lang="en-US" baseline="30000" dirty="0">
              <a:solidFill>
                <a:prstClr val="black"/>
              </a:solidFill>
            </a:endParaRPr>
          </a:p>
        </p:txBody>
      </p:sp>
      <p:sp>
        <p:nvSpPr>
          <p:cNvPr id="16" name="Title 2"/>
          <p:cNvSpPr>
            <a:spLocks noGrp="1"/>
          </p:cNvSpPr>
          <p:nvPr>
            <p:ph type="title"/>
          </p:nvPr>
        </p:nvSpPr>
        <p:spPr>
          <a:xfrm>
            <a:off x="381000" y="152400"/>
            <a:ext cx="8229600" cy="1143000"/>
          </a:xfrm>
        </p:spPr>
        <p:txBody>
          <a:bodyPr/>
          <a:lstStyle/>
          <a:p>
            <a:r>
              <a:rPr lang="en-US" sz="2800" dirty="0" smtClean="0"/>
              <a:t>Collecting Water Data Globally (GRACE)</a:t>
            </a:r>
            <a:br>
              <a:rPr lang="en-US" sz="2800" dirty="0" smtClean="0"/>
            </a:br>
            <a:r>
              <a:rPr lang="en-US" sz="1800" dirty="0" smtClean="0"/>
              <a:t>Force of gravity responds to changes in water volume</a:t>
            </a:r>
            <a:br>
              <a:rPr lang="en-US" sz="1800" dirty="0" smtClean="0"/>
            </a:br>
            <a:r>
              <a:rPr lang="en-US" sz="1800" dirty="0" smtClean="0"/>
              <a:t>Water is really heavy!</a:t>
            </a:r>
            <a:endParaRPr lang="en-US" sz="1800" dirty="0"/>
          </a:p>
        </p:txBody>
      </p:sp>
      <p:cxnSp>
        <p:nvCxnSpPr>
          <p:cNvPr id="15" name="Straight Connector 14"/>
          <p:cNvCxnSpPr/>
          <p:nvPr/>
        </p:nvCxnSpPr>
        <p:spPr>
          <a:xfrm>
            <a:off x="6796717" y="5241281"/>
            <a:ext cx="8958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883802" y="6173423"/>
            <a:ext cx="8958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7301468" y="5241281"/>
            <a:ext cx="13732" cy="927290"/>
          </a:xfrm>
          <a:prstGeom prst="straightConnector1">
            <a:avLst/>
          </a:prstGeom>
          <a:ln>
            <a:headEnd type="stealth"/>
            <a:tailEnd type="triangle"/>
          </a:ln>
        </p:spPr>
        <p:style>
          <a:lnRef idx="1">
            <a:schemeClr val="accent1"/>
          </a:lnRef>
          <a:fillRef idx="0">
            <a:schemeClr val="accent1"/>
          </a:fillRef>
          <a:effectRef idx="0">
            <a:schemeClr val="accent1"/>
          </a:effectRef>
          <a:fontRef idx="minor">
            <a:schemeClr val="tx1"/>
          </a:fontRef>
        </p:style>
      </p:cxnSp>
      <p:pic>
        <p:nvPicPr>
          <p:cNvPr id="14" name="Picture 4" descr="C:\Documents and Settings\save\Application Data\SSH\temp\ALL.jpg"/>
          <p:cNvPicPr>
            <a:picLocks noChangeAspect="1" noChangeArrowheads="1"/>
          </p:cNvPicPr>
          <p:nvPr/>
        </p:nvPicPr>
        <p:blipFill>
          <a:blip r:embed="rId5" cstate="print"/>
          <a:srcRect/>
          <a:stretch>
            <a:fillRect/>
          </a:stretch>
        </p:blipFill>
        <p:spPr bwMode="auto">
          <a:xfrm>
            <a:off x="635000" y="4161367"/>
            <a:ext cx="7725834" cy="2301184"/>
          </a:xfrm>
          <a:prstGeom prst="rect">
            <a:avLst/>
          </a:prstGeom>
          <a:noFill/>
          <a:ln>
            <a:solidFill>
              <a:schemeClr val="tx1"/>
            </a:solidFill>
            <a:prstDash val="dash"/>
          </a:ln>
        </p:spPr>
      </p:pic>
      <p:cxnSp>
        <p:nvCxnSpPr>
          <p:cNvPr id="6" name="Straight Arrow Connector 5"/>
          <p:cNvCxnSpPr/>
          <p:nvPr/>
        </p:nvCxnSpPr>
        <p:spPr>
          <a:xfrm flipV="1">
            <a:off x="6604000" y="5693833"/>
            <a:ext cx="465667" cy="84666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28119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1471</TotalTime>
  <Words>162</Words>
  <Application>Microsoft Macintosh PowerPoint</Application>
  <PresentationFormat>On-screen Show (4:3)</PresentationFormat>
  <Paragraphs>12</Paragraphs>
  <Slides>2</Slides>
  <Notes>2</Notes>
  <HiddenSlides>0</HiddenSlides>
  <MMClips>0</MMClips>
  <ScaleCrop>false</ScaleCrop>
  <HeadingPairs>
    <vt:vector size="4" baseType="variant">
      <vt:variant>
        <vt:lpstr>Theme</vt:lpstr>
      </vt:variant>
      <vt:variant>
        <vt:i4>1</vt:i4>
      </vt:variant>
      <vt:variant>
        <vt:lpstr>Slide Titles</vt:lpstr>
      </vt:variant>
      <vt:variant>
        <vt:i4>2</vt:i4>
      </vt:variant>
    </vt:vector>
  </HeadingPairs>
  <TitlesOfParts>
    <vt:vector size="3" baseType="lpstr">
      <vt:lpstr>Office Theme</vt:lpstr>
      <vt:lpstr>PowerPoint Presentation</vt:lpstr>
      <vt:lpstr>Collecting Water Data Globally (GRACE) Force of gravity responds to changes in water volume Water is really heavy!</vt:lpstr>
    </vt:vector>
  </TitlesOfParts>
  <Company>University of Texas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save</dc:creator>
  <cp:lastModifiedBy>Byron Tapley</cp:lastModifiedBy>
  <cp:revision>3</cp:revision>
  <dcterms:created xsi:type="dcterms:W3CDTF">2012-10-30T17:07:27Z</dcterms:created>
  <dcterms:modified xsi:type="dcterms:W3CDTF">2012-11-09T20:04:18Z</dcterms:modified>
</cp:coreProperties>
</file>